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3" r:id="rId2"/>
    <p:sldMasterId id="2147483725" r:id="rId3"/>
  </p:sldMasterIdLst>
  <p:notesMasterIdLst>
    <p:notesMasterId r:id="rId43"/>
  </p:notesMasterIdLst>
  <p:handoutMasterIdLst>
    <p:handoutMasterId r:id="rId44"/>
  </p:handoutMasterIdLst>
  <p:sldIdLst>
    <p:sldId id="256" r:id="rId4"/>
    <p:sldId id="349" r:id="rId5"/>
    <p:sldId id="265" r:id="rId6"/>
    <p:sldId id="290" r:id="rId7"/>
    <p:sldId id="291" r:id="rId8"/>
    <p:sldId id="288" r:id="rId9"/>
    <p:sldId id="289" r:id="rId10"/>
    <p:sldId id="335" r:id="rId11"/>
    <p:sldId id="293" r:id="rId12"/>
    <p:sldId id="294" r:id="rId13"/>
    <p:sldId id="295" r:id="rId14"/>
    <p:sldId id="296" r:id="rId15"/>
    <p:sldId id="337" r:id="rId16"/>
    <p:sldId id="297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2" r:id="rId28"/>
    <p:sldId id="373" r:id="rId29"/>
    <p:sldId id="374" r:id="rId30"/>
    <p:sldId id="376" r:id="rId31"/>
    <p:sldId id="377" r:id="rId32"/>
    <p:sldId id="378" r:id="rId33"/>
    <p:sldId id="338" r:id="rId34"/>
    <p:sldId id="379" r:id="rId35"/>
    <p:sldId id="380" r:id="rId36"/>
    <p:sldId id="299" r:id="rId37"/>
    <p:sldId id="313" r:id="rId38"/>
    <p:sldId id="331" r:id="rId39"/>
    <p:sldId id="314" r:id="rId40"/>
    <p:sldId id="342" r:id="rId41"/>
    <p:sldId id="315" r:id="rId42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A676"/>
    <a:srgbClr val="32000C"/>
    <a:srgbClr val="CB6B30"/>
    <a:srgbClr val="E36243"/>
    <a:srgbClr val="FF4A7E"/>
    <a:srgbClr val="0B0B0B"/>
    <a:srgbClr val="00FF00"/>
    <a:srgbClr val="234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3" autoAdjust="0"/>
    <p:restoredTop sz="95738" autoAdjust="0"/>
  </p:normalViewPr>
  <p:slideViewPr>
    <p:cSldViewPr>
      <p:cViewPr>
        <p:scale>
          <a:sx n="80" d="100"/>
          <a:sy n="80" d="100"/>
        </p:scale>
        <p:origin x="-834" y="-150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0450A14-1984-4078-9E10-83FDC85EC0C0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550F79F-EF92-4013-8754-5DC0A7245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6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36E14-FA26-4874-9D32-5FFCA3E43F60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279503E-BF1B-43C0-B836-0C9F9F6E2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43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7AE7C-562B-4A6A-8F4A-8E41B6A8D52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Blob</a:t>
            </a:r>
            <a:r>
              <a:rPr lang="de-DE" baseline="0" dirty="0" smtClean="0"/>
              <a:t> detector is distinct from harris corner detector</a:t>
            </a:r>
            <a:endParaRPr lang="de-DE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59929-024C-402D-A738-2F83C0FC9602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9DBBC-1520-4CCA-AD04-B7469784C38E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2BA2B-11DB-4B6E-BE15-FD0E66A6E898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07C77E-BDB4-4B71-89A3-BC02893D8999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A94948-84A0-4C58-89D5-654AE01197B1}" type="slidenum">
              <a:rPr lang="en-US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58B6F-2CB1-419C-8C75-776D0348483D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3CF29-2143-4745-843A-3D13FFDFD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8E866-C95C-48F6-BB52-09171EE7AB14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9DE0C-2A37-4EE3-A849-55957763A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A599F-D638-4F6C-B529-9E3D38E1AF6F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F66AE-E9B7-485E-8B01-F7AB73862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4A36C-BF20-47C8-AFDA-F15DBD9F3C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BE7D3-8517-4C5A-BB68-21AE023DF14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7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786BE-2034-4A01-A8B7-4E8696F728D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19B1E-F8B4-4837-AC34-51B07252742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11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A957F-1478-4650-96DD-2A1673C1CED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54684-9CC9-4810-90F1-6C426C44E8F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0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526D4-5FC1-4136-8494-A2484A18985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3649A-8075-4A0C-8C3D-85C2C7FCCD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16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9BE98-CAEF-4087-9DE0-D9FD90A634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E7618-6F59-4889-B673-8D37AE136B9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3F2A2-ACEE-409F-BB3E-7F9F30A5630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E07E-775F-4086-9DFF-187388710B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86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B2D7D-B9AC-4097-80A2-5749D90A3AA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55FAA-6FA8-4C65-8E93-389526CAF2D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8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DA07D-2599-4C02-8946-C014926841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57464-6FB3-4BC7-A4C7-3E7D8181002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2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58905-532C-42AF-AF52-583E712B8722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F23-469E-4275-BA72-9C5EDBFB9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43353-F247-472E-B029-56C67D2F8EE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6E316-F2A5-470D-A49E-E661477FAE1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41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E74B4-E980-4D0A-8CF4-61F8CFD4E1F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C75A9-D850-4EDC-B5D8-96275783D17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2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96F45-B18A-4B79-8771-107EEBA7E67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3A391-EE52-47CA-8F1A-A3AF212831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44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01281-88FF-4EDD-B9FA-F4C608E45E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399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A5B00-17EA-42AB-86D1-6700AF472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562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ABA35-3EE1-4A64-B926-A9A343E70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20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4225-C006-4C88-8BD3-283AAAC142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95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33430-5B48-4131-9C51-C79BF930A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236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89B28-5197-4AF7-A459-D6F2ACDDE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718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4A213-FBEE-45C2-BE51-C6C44341B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573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1C9A-8D76-4AD7-97C9-0396069C5BA1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02B07-F070-4EDB-B20E-1EF088E23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30596-61E3-45FD-9B50-B966DDBB3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0355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Times New Roman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068AF-E83C-49D9-A73F-7DC0BE19C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9509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E482C-24DF-4AAC-A3AF-5E7794E85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925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4ED3A-EA5D-4A2C-AC18-A50044E20D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81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ED0C3-F8B4-429A-9062-CA5523AE0A26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BDA5-0928-4BA4-930C-DB84DFFCC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62AF5-A0D0-4C2B-BF44-3021CE43B17E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BC1D9-9A68-4F21-8029-F3C8C35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5B9B8-60F1-4A13-8852-42BF3851DF0B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922A8-AD3D-4BCD-8DD0-1C9CE9AB7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80B19-307F-401E-89FD-62B5F1C47FD0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F40BB-538F-41CA-8B87-7DD12B8C2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4277-B787-4433-9EF7-87C48AB100AC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C631F-FB01-4381-827A-51534D82D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896B9-109A-49FE-AC5D-8D738401EA78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3490E-0B19-41AA-88BD-F43A60A51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8B18C6-8508-4116-A4CD-698FFF3368C0}" type="datetimeFigureOut">
              <a:rPr lang="en-US"/>
              <a:pPr>
                <a:defRPr/>
              </a:pPr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C3187B-518C-4297-A486-8FFA291F9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B9A571-0154-41C9-8AB8-1AECB0CFC68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10/26/2014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EAB0B7B-7CDE-4713-A5A9-3A866D27B6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Times New Roman" pitchFamily="18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Times New Roman" pitchFamily="18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Times New Roman" pitchFamily="18" charset="0"/>
              </a:rPr>
              <a:t>Second level</a:t>
            </a:r>
          </a:p>
          <a:p>
            <a:pPr lvl="2"/>
            <a:r>
              <a:rPr lang="en-US" altLang="en-US" smtClean="0">
                <a:sym typeface="Times New Roman" pitchFamily="18" charset="0"/>
              </a:rPr>
              <a:t>Third level</a:t>
            </a:r>
          </a:p>
          <a:p>
            <a:pPr lvl="3"/>
            <a:r>
              <a:rPr lang="en-US" altLang="en-US" smtClean="0">
                <a:sym typeface="Times New Roman" pitchFamily="18" charset="0"/>
              </a:rPr>
              <a:t>Fourth level</a:t>
            </a:r>
          </a:p>
          <a:p>
            <a:pPr lvl="4"/>
            <a:r>
              <a:rPr lang="en-US" altLang="en-US" smtClean="0">
                <a:sym typeface="Times New Roman" pitchFamily="18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59650" y="6248400"/>
            <a:ext cx="292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charset="0"/>
                <a:cs typeface="Times New Roman" charset="0"/>
                <a:sym typeface="Times New Roman" charset="0"/>
              </a:defRPr>
            </a:lvl1pPr>
          </a:lstStyle>
          <a:p>
            <a:pPr>
              <a:defRPr/>
            </a:pPr>
            <a:fld id="{0B37DE7D-021F-448C-B273-56F5F43A63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4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/>
  <p:hf hdr="0" ftr="0" dt="0"/>
  <p:txStyles>
    <p:titleStyle>
      <a:lvl1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Times New Roman" pitchFamily="18" charset="0"/>
        </a:defRPr>
      </a:lvl1pPr>
      <a:lvl2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2pPr>
      <a:lvl3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3pPr>
      <a:lvl4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4pPr>
      <a:lvl5pPr marL="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pitchFamily="18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charset="0"/>
          <a:ea typeface="ヒラギノ明朝 ProN W3" charset="0"/>
          <a:cs typeface="ヒラギノ明朝 ProN W3" charset="0"/>
          <a:sym typeface="Times New Roman" charset="0"/>
        </a:defRPr>
      </a:lvl9pPr>
    </p:titleStyle>
    <p:bodyStyle>
      <a:lvl1pPr marL="382588" indent="-342900" algn="l" rtl="0" eaLnBrk="0" fontAlgn="base" hangingPunct="0">
        <a:spcBef>
          <a:spcPts val="700"/>
        </a:spcBef>
        <a:spcAft>
          <a:spcPct val="0"/>
        </a:spcAft>
        <a:buSzPct val="100000"/>
        <a:buFont typeface="Times New Roman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1pPr>
      <a:lvl2pPr marL="731838" indent="-285750" algn="l" rtl="0" eaLnBrk="0" fontAlgn="base" hangingPunct="0">
        <a:spcBef>
          <a:spcPts val="600"/>
        </a:spcBef>
        <a:spcAft>
          <a:spcPct val="0"/>
        </a:spcAft>
        <a:buSzPct val="100000"/>
        <a:buFont typeface="Times New Roman" pitchFamily="18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2pPr>
      <a:lvl3pPr marL="11318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Times New Roman" pitchFamily="18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pitchFamily="18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Times New Roman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Times New Roman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gwang@hust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7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11" Type="http://schemas.openxmlformats.org/officeDocument/2006/relationships/image" Target="../media/image19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Image Features</a:t>
            </a: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971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Machine Learning and Computer Vision</a:t>
            </a:r>
          </a:p>
          <a:p>
            <a:pPr eaLnBrk="1" hangingPunct="1"/>
            <a:endParaRPr 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dirty="0" err="1" smtClean="0">
                <a:solidFill>
                  <a:schemeClr val="tx1"/>
                </a:solidFill>
              </a:rPr>
              <a:t>Xinggang</a:t>
            </a:r>
            <a:r>
              <a:rPr lang="en-US" dirty="0" smtClean="0">
                <a:solidFill>
                  <a:schemeClr val="tx1"/>
                </a:solidFill>
              </a:rPr>
              <a:t> Wang </a:t>
            </a:r>
            <a:r>
              <a:rPr lang="zh-CN" altLang="en-US" dirty="0" smtClean="0">
                <a:solidFill>
                  <a:schemeClr val="tx1"/>
                </a:solidFill>
              </a:rPr>
              <a:t>（王兴刚）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  <a:hlinkClick r:id="rId2"/>
              </a:rPr>
              <a:t>xgwang@hust.edu.cn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华中科技大学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endParaRPr lang="en-US" dirty="0">
              <a:solidFill>
                <a:schemeClr val="tx1"/>
              </a:solidFill>
            </a:endParaRP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533400" y="6488113"/>
            <a:ext cx="84155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Acknowledgment: Many slides from James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Hays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Derek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Hoiem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Grauman&amp;Leibe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2008 AAAI 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Harris-Laplace </a:t>
            </a:r>
            <a:r>
              <a:rPr lang="en-US" sz="1800" smtClean="0"/>
              <a:t>[Mikolajczyk ‘01]</a:t>
            </a:r>
            <a:endParaRPr lang="de-CH" smtClean="0"/>
          </a:p>
        </p:txBody>
      </p:sp>
      <p:sp>
        <p:nvSpPr>
          <p:cNvPr id="5529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Initialization: Multiscale Harris corner detection</a:t>
            </a:r>
          </a:p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Scale selection based on Laplacian</a:t>
            </a:r>
            <a:br>
              <a:rPr lang="en-US" sz="2800" smtClean="0"/>
            </a:br>
            <a:r>
              <a:rPr lang="en-US" sz="2800" smtClean="0"/>
              <a:t>(same procedure with Hessian </a:t>
            </a:r>
            <a:r>
              <a:rPr lang="en-US" sz="2800" smtClean="0">
                <a:sym typeface="Symbol" pitchFamily="18" charset="2"/>
              </a:rPr>
              <a:t> </a:t>
            </a:r>
            <a:r>
              <a:rPr lang="en-US" sz="2800" smtClean="0"/>
              <a:t>Hessian-Laplace)</a:t>
            </a:r>
            <a:endParaRPr lang="de-CH" sz="2800" smtClean="0"/>
          </a:p>
        </p:txBody>
      </p:sp>
      <p:sp>
        <p:nvSpPr>
          <p:cNvPr id="399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3349625"/>
            <a:ext cx="82946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3387725" y="2917825"/>
            <a:ext cx="2628900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l-PL" b="1"/>
              <a:t>Harris points</a:t>
            </a:r>
            <a:endParaRPr lang="en-US" b="1"/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3171825" y="6049963"/>
            <a:ext cx="3060700" cy="369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pl-PL" b="1"/>
              <a:t>Harris-Laplace points</a:t>
            </a:r>
            <a:endParaRPr lang="en-US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897938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Maximally Stable Extremal Regions </a:t>
            </a:r>
            <a:r>
              <a:rPr lang="en-US" sz="1800" smtClean="0"/>
              <a:t>[Matas ‘02]</a:t>
            </a:r>
            <a:endParaRPr lang="de-CH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Based on Watershed segmentation algorithm</a:t>
            </a:r>
          </a:p>
          <a:p>
            <a:pPr eaLnBrk="1" hangingPunct="1"/>
            <a:r>
              <a:rPr lang="en-US" smtClean="0"/>
              <a:t>Select regions that stay stable over a large parameter range</a:t>
            </a:r>
            <a:endParaRPr lang="de-CH" smtClean="0"/>
          </a:p>
          <a:p>
            <a:pPr eaLnBrk="1" hangingPunct="1"/>
            <a:endParaRPr lang="de-CH" smtClean="0"/>
          </a:p>
        </p:txBody>
      </p:sp>
      <p:sp>
        <p:nvSpPr>
          <p:cNvPr id="409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6325" name="Picture 4" descr="g1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2781300"/>
            <a:ext cx="251936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5" descr="g1a_35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2781300"/>
            <a:ext cx="2519362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7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71" name="Picture 5" descr="g1a_340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9" name="Picture 5" descr="g1a_330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7" name="Picture 5" descr="g1a_3200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5" name="Picture 5" descr="g1a_3100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692275" y="2781300"/>
            <a:ext cx="5327650" cy="2527300"/>
            <a:chOff x="1692275" y="2781300"/>
            <a:chExt cx="5327650" cy="2527300"/>
          </a:xfrm>
        </p:grpSpPr>
        <p:pic>
          <p:nvPicPr>
            <p:cNvPr id="56362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3" name="Picture 5" descr="g1a_3000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98975" y="278765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6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1" name="Picture 5" descr="g1a_2900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9" name="Picture 5" descr="g1a_2800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7" name="Picture 5" descr="g1a_2700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5" name="Picture 5" descr="g1a_2600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1692275" y="2781300"/>
            <a:ext cx="5327650" cy="2520950"/>
            <a:chOff x="1692275" y="2781300"/>
            <a:chExt cx="5327650" cy="2520950"/>
          </a:xfrm>
        </p:grpSpPr>
        <p:pic>
          <p:nvPicPr>
            <p:cNvPr id="56352" name="Picture 4" descr="g1a_25000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498975" y="278130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3" name="Picture 5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50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1" name="Picture 5" descr="g1a_24000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8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9" name="Picture 5" descr="g1a_23000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6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7" name="Picture 5" descr="g1a_22000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4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5" name="Picture 5" descr="g1a_21000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1692275" y="2781300"/>
            <a:ext cx="5327650" cy="2519363"/>
            <a:chOff x="1692275" y="2781300"/>
            <a:chExt cx="5327650" cy="2519363"/>
          </a:xfrm>
        </p:grpSpPr>
        <p:pic>
          <p:nvPicPr>
            <p:cNvPr id="56342" name="Picture 4" descr="g1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3" name="Picture 5" descr="g1a_2000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Example Results: MSER</a:t>
            </a:r>
            <a:endParaRPr lang="de-CH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algn="l">
              <a:defRPr/>
            </a:pPr>
            <a:fld id="{9B34A58F-610F-430F-A04D-DB1053A60612}" type="slidenum">
              <a:rPr lang="de-DE" smtClean="0"/>
              <a:pPr algn="l">
                <a:defRPr/>
              </a:pPr>
              <a:t>12</a:t>
            </a:fld>
            <a:endParaRPr lang="de-DE" smtClean="0"/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2" cstate="print"/>
          <a:srcRect r="56670" b="7520"/>
          <a:stretch>
            <a:fillRect/>
          </a:stretch>
        </p:blipFill>
        <p:spPr bwMode="auto">
          <a:xfrm>
            <a:off x="1004888" y="1238250"/>
            <a:ext cx="3713162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7350" name="Picture 3" descr="matas_nesquik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57463" y="4414838"/>
            <a:ext cx="2160587" cy="2160587"/>
          </a:xfrm>
        </p:spPr>
      </p:pic>
      <p:pic>
        <p:nvPicPr>
          <p:cNvPr id="57351" name="Picture 4" descr="matas_nesqui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4750" y="4414838"/>
            <a:ext cx="2232025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4"/>
          <p:cNvPicPr>
            <a:picLocks noChangeAspect="1" noChangeArrowheads="1"/>
          </p:cNvPicPr>
          <p:nvPr/>
        </p:nvPicPr>
        <p:blipFill>
          <a:blip r:embed="rId2" cstate="print"/>
          <a:srcRect l="56670" b="7520"/>
          <a:stretch>
            <a:fillRect/>
          </a:stretch>
        </p:blipFill>
        <p:spPr bwMode="auto">
          <a:xfrm>
            <a:off x="4984750" y="1238250"/>
            <a:ext cx="3713163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 l="56670" b="7520"/>
          <a:stretch>
            <a:fillRect/>
          </a:stretch>
        </p:blipFill>
        <p:spPr bwMode="auto">
          <a:xfrm>
            <a:off x="5029200" y="3759200"/>
            <a:ext cx="3713163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3" cstate="print"/>
          <a:srcRect r="53581" b="33736"/>
          <a:stretch>
            <a:fillRect/>
          </a:stretch>
        </p:blipFill>
        <p:spPr bwMode="auto">
          <a:xfrm>
            <a:off x="838200" y="3733800"/>
            <a:ext cx="2590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3429000" y="4572000"/>
            <a:ext cx="62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LoG</a:t>
            </a:r>
          </a:p>
        </p:txBody>
      </p:sp>
      <p:pic>
        <p:nvPicPr>
          <p:cNvPr id="58375" name="Picture 4"/>
          <p:cNvPicPr>
            <a:picLocks noChangeAspect="1" noChangeArrowheads="1"/>
          </p:cNvPicPr>
          <p:nvPr/>
        </p:nvPicPr>
        <p:blipFill>
          <a:blip r:embed="rId4" cstate="print"/>
          <a:srcRect l="13226" t="6660" r="47676" b="44778"/>
          <a:stretch>
            <a:fillRect/>
          </a:stretch>
        </p:blipFill>
        <p:spPr bwMode="auto">
          <a:xfrm>
            <a:off x="5410200" y="533400"/>
            <a:ext cx="33162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6" name="TextBox 7"/>
          <p:cNvSpPr txBox="1">
            <a:spLocks noChangeArrowheads="1"/>
          </p:cNvSpPr>
          <p:nvPr/>
        </p:nvSpPr>
        <p:spPr bwMode="auto">
          <a:xfrm>
            <a:off x="6400800" y="228600"/>
            <a:ext cx="1017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Hessian</a:t>
            </a:r>
          </a:p>
        </p:txBody>
      </p:sp>
      <p:sp>
        <p:nvSpPr>
          <p:cNvPr id="58377" name="TextBox 8"/>
          <p:cNvSpPr txBox="1">
            <a:spLocks noChangeArrowheads="1"/>
          </p:cNvSpPr>
          <p:nvPr/>
        </p:nvSpPr>
        <p:spPr bwMode="auto">
          <a:xfrm>
            <a:off x="6400800" y="3516313"/>
            <a:ext cx="850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MSER</a:t>
            </a:r>
          </a:p>
        </p:txBody>
      </p:sp>
      <p:pic>
        <p:nvPicPr>
          <p:cNvPr id="58378" name="Picture 4"/>
          <p:cNvPicPr>
            <a:picLocks noChangeAspect="1" noChangeArrowheads="1"/>
          </p:cNvPicPr>
          <p:nvPr/>
        </p:nvPicPr>
        <p:blipFill>
          <a:blip r:embed="rId5" cstate="print"/>
          <a:srcRect l="13028" t="6926" r="48698" b="49718"/>
          <a:stretch>
            <a:fillRect/>
          </a:stretch>
        </p:blipFill>
        <p:spPr bwMode="auto">
          <a:xfrm>
            <a:off x="533400" y="914400"/>
            <a:ext cx="3241675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9" name="TextBox 10"/>
          <p:cNvSpPr txBox="1">
            <a:spLocks noChangeArrowheads="1"/>
          </p:cNvSpPr>
          <p:nvPr/>
        </p:nvSpPr>
        <p:spPr bwMode="auto">
          <a:xfrm>
            <a:off x="3733800" y="9906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Harris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Available at a web site near you…</a:t>
            </a:r>
            <a:endParaRPr lang="de-CH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For most local feature detectors, executables are available online: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http://www.robots.ox.ac.uk/~vgg/research/affine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http://www.cs.ubc.ca/~lowe/keypoints/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http://www.vision.ee.ethz.ch/~surf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de-CH" dirty="0" smtClean="0"/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Templates</a:t>
            </a:r>
          </a:p>
          <a:p>
            <a:pPr lvl="1"/>
            <a:r>
              <a:rPr lang="en-US" altLang="en-US" smtClean="0"/>
              <a:t>Intensity, gradients, etc.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Histograms</a:t>
            </a:r>
          </a:p>
          <a:p>
            <a:pPr lvl="1"/>
            <a:r>
              <a:rPr lang="en-US" altLang="en-US" smtClean="0"/>
              <a:t>Color, texture, SIFT descriptors, etc.</a:t>
            </a:r>
          </a:p>
          <a:p>
            <a:endParaRPr lang="en-US" altLang="en-US" smtClean="0"/>
          </a:p>
        </p:txBody>
      </p:sp>
      <p:pic>
        <p:nvPicPr>
          <p:cNvPr id="57348" name="Picture 11" descr="training_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r="90845" b="80986"/>
          <a:stretch>
            <a:fillRect/>
          </a:stretch>
        </p:blipFill>
        <p:spPr bwMode="auto">
          <a:xfrm>
            <a:off x="5410200" y="1600200"/>
            <a:ext cx="12192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92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4953000"/>
            <a:ext cx="6781800" cy="1447800"/>
          </a:xfrm>
          <a:noFill/>
        </p:spPr>
        <p:txBody>
          <a:bodyPr/>
          <a:lstStyle/>
          <a:p>
            <a:pPr marL="169863" indent="-169863">
              <a:buFont typeface="Arial" pitchFamily="34" charset="0"/>
              <a:buNone/>
            </a:pPr>
            <a:r>
              <a:rPr lang="en-US" altLang="en-US" sz="3600" smtClean="0"/>
              <a:t>Global histogram</a:t>
            </a:r>
          </a:p>
          <a:p>
            <a:pPr marL="169863" indent="-169863"/>
            <a:r>
              <a:rPr lang="en-US" altLang="en-US" sz="2400" smtClean="0"/>
              <a:t>Represent distribution of features</a:t>
            </a:r>
          </a:p>
          <a:p>
            <a:pPr marL="569913" lvl="1" indent="-169863"/>
            <a:r>
              <a:rPr lang="en-US" altLang="en-US" sz="1800" smtClean="0"/>
              <a:t>Color, texture, depth, …</a:t>
            </a:r>
            <a:endParaRPr lang="en-US" altLang="en-US" sz="5400" smtClean="0"/>
          </a:p>
        </p:txBody>
      </p:sp>
      <p:pic>
        <p:nvPicPr>
          <p:cNvPr id="58373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752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</p:spTree>
    <p:extLst>
      <p:ext uri="{BB962C8B-B14F-4D97-AF65-F5344CB8AC3E}">
        <p14:creationId xmlns:p14="http://schemas.microsoft.com/office/powerpoint/2010/main" val="1599511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5425" y="5410200"/>
            <a:ext cx="3609975" cy="12192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/>
              <a:t>Joint histogram</a:t>
            </a:r>
          </a:p>
          <a:p>
            <a:pPr lvl="1">
              <a:defRPr/>
            </a:pPr>
            <a:r>
              <a:rPr lang="en-US" sz="1500"/>
              <a:t>Requires lots of data</a:t>
            </a:r>
          </a:p>
          <a:p>
            <a:pPr lvl="1">
              <a:defRPr/>
            </a:pPr>
            <a:r>
              <a:rPr lang="en-US" sz="1500"/>
              <a:t>Loss of resolution to </a:t>
            </a:r>
            <a:br>
              <a:rPr lang="en-US" sz="1500"/>
            </a:br>
            <a:r>
              <a:rPr lang="en-US" sz="1500"/>
              <a:t>avoid empty bins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59397" name="Picture 5" descr="marg-bi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>
            <a:fillRect/>
          </a:stretch>
        </p:blipFill>
        <p:spPr bwMode="auto">
          <a:xfrm>
            <a:off x="5715000" y="1600200"/>
            <a:ext cx="30099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marg-bi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/>
          <a:stretch>
            <a:fillRect/>
          </a:stretch>
        </p:blipFill>
        <p:spPr bwMode="auto">
          <a:xfrm>
            <a:off x="5715000" y="3365500"/>
            <a:ext cx="342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normal-bin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/>
          <a:stretch>
            <a:fillRect/>
          </a:stretch>
        </p:blipFill>
        <p:spPr bwMode="auto">
          <a:xfrm>
            <a:off x="1371600" y="3400425"/>
            <a:ext cx="33528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257800" y="5410200"/>
            <a:ext cx="3625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 smtClean="0">
                <a:solidFill>
                  <a:prstClr val="black"/>
                </a:solidFill>
                <a:cs typeface="Arial" pitchFamily="34" charset="0"/>
              </a:rPr>
              <a:t>Marginal histogram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Requires independent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More data/bin than </a:t>
            </a:r>
            <a:b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</a:br>
            <a:r>
              <a:rPr lang="en-US" altLang="en-US" sz="1500" smtClean="0">
                <a:solidFill>
                  <a:prstClr val="black"/>
                </a:solidFill>
                <a:cs typeface="Arial" pitchFamily="34" charset="0"/>
              </a:rPr>
              <a:t>joint histogram</a:t>
            </a:r>
            <a:endParaRPr lang="en-US" altLang="en-US" sz="200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9402" name="TextBox 9"/>
          <p:cNvSpPr txBox="1">
            <a:spLocks noChangeArrowheads="1"/>
          </p:cNvSpPr>
          <p:nvPr/>
        </p:nvSpPr>
        <p:spPr bwMode="auto">
          <a:xfrm>
            <a:off x="914400" y="990600"/>
            <a:ext cx="699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smtClean="0">
                <a:solidFill>
                  <a:prstClr val="black"/>
                </a:solidFill>
              </a:rPr>
              <a:t>Histogram: Probability or count of data in each bin</a:t>
            </a:r>
          </a:p>
        </p:txBody>
      </p:sp>
    </p:spTree>
    <p:extLst>
      <p:ext uri="{BB962C8B-B14F-4D97-AF65-F5344CB8AC3E}">
        <p14:creationId xmlns:p14="http://schemas.microsoft.com/office/powerpoint/2010/main" val="1248359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708025" y="3878263"/>
            <a:ext cx="16541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EASE Truss </a:t>
            </a:r>
            <a:b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Assembly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Representations: Histograms</a:t>
            </a: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8"/>
          <p:cNvSpPr txBox="1">
            <a:spLocks noChangeArrowheads="1"/>
          </p:cNvSpPr>
          <p:nvPr/>
        </p:nvSpPr>
        <p:spPr bwMode="auto">
          <a:xfrm>
            <a:off x="3276600" y="1447800"/>
            <a:ext cx="2030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 smtClean="0">
                <a:solidFill>
                  <a:prstClr val="black"/>
                </a:solidFill>
              </a:rPr>
              <a:t>Clustering</a:t>
            </a:r>
          </a:p>
        </p:txBody>
      </p:sp>
      <p:sp>
        <p:nvSpPr>
          <p:cNvPr id="60425" name="TextBox 9"/>
          <p:cNvSpPr txBox="1">
            <a:spLocks noChangeArrowheads="1"/>
          </p:cNvSpPr>
          <p:nvPr/>
        </p:nvSpPr>
        <p:spPr bwMode="auto">
          <a:xfrm>
            <a:off x="1371600" y="5334000"/>
            <a:ext cx="6088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smtClean="0">
                <a:solidFill>
                  <a:prstClr val="black"/>
                </a:solidFill>
              </a:rPr>
              <a:t>Use the same cluster centers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3573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202613" cy="987425"/>
          </a:xfrm>
        </p:spPr>
        <p:txBody>
          <a:bodyPr/>
          <a:lstStyle/>
          <a:p>
            <a:r>
              <a:rPr lang="en-US" altLang="en-US" smtClean="0"/>
              <a:t>Computing histogram distance</a:t>
            </a: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66121"/>
          <a:stretch>
            <a:fillRect/>
          </a:stretch>
        </p:blipFill>
        <p:spPr bwMode="auto">
          <a:xfrm>
            <a:off x="914400" y="4906963"/>
            <a:ext cx="6858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1981200" y="4038600"/>
            <a:ext cx="4479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Chi-squared Histogram matching distance</a:t>
            </a:r>
            <a:endParaRPr lang="ru-RU" altLang="en-US"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600200" y="3048000"/>
          <a:ext cx="4384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4" name="Equation" r:id="rId5" imgW="2082600" imgH="482400" progId="Equation.3">
                  <p:embed/>
                </p:oleObj>
              </mc:Choice>
              <mc:Fallback>
                <p:oleObj name="Equation" r:id="rId5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048000"/>
                        <a:ext cx="43846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676400" y="1219200"/>
          <a:ext cx="508158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5" name="Equation" r:id="rId7" imgW="2412720" imgH="431640" progId="Equation.3">
                  <p:embed/>
                </p:oleObj>
              </mc:Choice>
              <mc:Fallback>
                <p:oleObj name="Equation" r:id="rId7" imgW="2412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19200"/>
                        <a:ext cx="5081588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5"/>
          <p:cNvSpPr txBox="1">
            <a:spLocks noChangeArrowheads="1"/>
          </p:cNvSpPr>
          <p:nvPr/>
        </p:nvSpPr>
        <p:spPr bwMode="auto">
          <a:xfrm>
            <a:off x="1524000" y="2133600"/>
            <a:ext cx="607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Histogram intersection (assuming normalized histograms)</a:t>
            </a:r>
            <a:endParaRPr lang="ru-RU" altLang="en-US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19200" y="6488113"/>
            <a:ext cx="614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Cars found by color histogram matching using chi-squared</a:t>
            </a:r>
          </a:p>
        </p:txBody>
      </p:sp>
    </p:spTree>
    <p:extLst>
      <p:ext uri="{BB962C8B-B14F-4D97-AF65-F5344CB8AC3E}">
        <p14:creationId xmlns:p14="http://schemas.microsoft.com/office/powerpoint/2010/main" val="23623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 / Correspondence: matching points, patches, edges, or regions across images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3250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19" b="6260"/>
          <a:stretch/>
        </p:blipFill>
        <p:spPr bwMode="auto">
          <a:xfrm>
            <a:off x="1790700" y="2819400"/>
            <a:ext cx="1987600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60829"/>
            <a:ext cx="1600200" cy="23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/>
        </p:blipFill>
        <p:spPr bwMode="auto">
          <a:xfrm>
            <a:off x="4152900" y="3737485"/>
            <a:ext cx="502768" cy="5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freefoto.com/images/41/15/41_15_85---Stop-Sign_we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6" t="32785" r="29762" b="42061"/>
          <a:stretch/>
        </p:blipFill>
        <p:spPr bwMode="auto">
          <a:xfrm>
            <a:off x="4953762" y="3695858"/>
            <a:ext cx="476250" cy="60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2531364" y="3367471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68796" y="3695858"/>
            <a:ext cx="685800" cy="88753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0100" y="374358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≈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17164" y="3811239"/>
            <a:ext cx="783336" cy="185007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30012" y="4082812"/>
            <a:ext cx="938784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Histograms: Implementation issues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1000" y="2590800"/>
            <a:ext cx="8229600" cy="1701800"/>
            <a:chOff x="228600" y="1219200"/>
            <a:chExt cx="8229600" cy="1701463"/>
          </a:xfrm>
        </p:grpSpPr>
        <p:sp>
          <p:nvSpPr>
            <p:cNvPr id="4" name="Left-Right Arrow 3"/>
            <p:cNvSpPr/>
            <p:nvPr/>
          </p:nvSpPr>
          <p:spPr>
            <a:xfrm>
              <a:off x="609600" y="1219200"/>
              <a:ext cx="7848600" cy="609479"/>
            </a:xfrm>
            <a:prstGeom prst="leftRightArrow">
              <a:avLst/>
            </a:prstGeom>
            <a:gradFill flip="none"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446" name="TextBox 4"/>
            <p:cNvSpPr txBox="1">
              <a:spLocks noChangeArrowheads="1"/>
            </p:cNvSpPr>
            <p:nvPr/>
          </p:nvSpPr>
          <p:spPr bwMode="auto">
            <a:xfrm>
              <a:off x="228600" y="1828800"/>
              <a:ext cx="254428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400" smtClean="0">
                  <a:solidFill>
                    <a:prstClr val="black"/>
                  </a:solidFill>
                </a:rPr>
                <a:t>Few Bins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Need less data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Coarser representation</a:t>
              </a:r>
            </a:p>
          </p:txBody>
        </p:sp>
        <p:sp>
          <p:nvSpPr>
            <p:cNvPr id="61447" name="TextBox 5"/>
            <p:cNvSpPr txBox="1">
              <a:spLocks noChangeArrowheads="1"/>
            </p:cNvSpPr>
            <p:nvPr/>
          </p:nvSpPr>
          <p:spPr bwMode="auto">
            <a:xfrm>
              <a:off x="6019800" y="1905000"/>
              <a:ext cx="224933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en-US" sz="2400" smtClean="0">
                  <a:solidFill>
                    <a:prstClr val="black"/>
                  </a:solidFill>
                </a:rPr>
                <a:t>Many Bins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Need more data</a:t>
              </a:r>
            </a:p>
            <a:p>
              <a:pPr eaLnBrk="1" hangingPunct="1"/>
              <a:r>
                <a:rPr lang="en-US" altLang="en-US" smtClean="0">
                  <a:solidFill>
                    <a:prstClr val="black"/>
                  </a:solidFill>
                </a:rPr>
                <a:t>Finer representation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Quantization</a:t>
            </a:r>
          </a:p>
          <a:p>
            <a:pPr lvl="1">
              <a:defRPr/>
            </a:pPr>
            <a:r>
              <a:rPr lang="en-US" dirty="0" smtClean="0"/>
              <a:t>Grids: fast but applicable only with few dimensions</a:t>
            </a:r>
          </a:p>
          <a:p>
            <a:pPr lvl="1">
              <a:defRPr/>
            </a:pPr>
            <a:r>
              <a:rPr lang="en-US" dirty="0" smtClean="0"/>
              <a:t>Clustering: slower but can quantize data in higher dimensions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Matching</a:t>
            </a:r>
          </a:p>
          <a:p>
            <a:pPr lvl="1">
              <a:defRPr/>
            </a:pPr>
            <a:r>
              <a:rPr lang="en-US" dirty="0" smtClean="0"/>
              <a:t>Histogram intersection or Euclidean may be faster</a:t>
            </a:r>
          </a:p>
          <a:p>
            <a:pPr lvl="1">
              <a:defRPr/>
            </a:pPr>
            <a:r>
              <a:rPr lang="en-US" dirty="0" smtClean="0"/>
              <a:t>Chi-squared often works better</a:t>
            </a:r>
          </a:p>
          <a:p>
            <a:pPr lvl="1">
              <a:defRPr/>
            </a:pPr>
            <a:r>
              <a:rPr lang="en-US" dirty="0" smtClean="0"/>
              <a:t>Earth mover’s distance is good for when nearby bins represent similar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314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kind of things do we compute histograms of?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Color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Texture (filter banks or HOG over regions)</a:t>
            </a:r>
          </a:p>
        </p:txBody>
      </p:sp>
      <p:sp>
        <p:nvSpPr>
          <p:cNvPr id="62469" name="TextBox 6"/>
          <p:cNvSpPr txBox="1">
            <a:spLocks noChangeArrowheads="1"/>
          </p:cNvSpPr>
          <p:nvPr/>
        </p:nvSpPr>
        <p:spPr bwMode="auto">
          <a:xfrm>
            <a:off x="1371600" y="4876800"/>
            <a:ext cx="214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L*a*b* color space </a:t>
            </a: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1242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8"/>
          <p:cNvSpPr txBox="1">
            <a:spLocks noChangeArrowheads="1"/>
          </p:cNvSpPr>
          <p:nvPr/>
        </p:nvSpPr>
        <p:spPr bwMode="auto">
          <a:xfrm>
            <a:off x="5638800" y="48768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HSV color space </a:t>
            </a:r>
          </a:p>
        </p:txBody>
      </p:sp>
    </p:spTree>
    <p:extLst>
      <p:ext uri="{BB962C8B-B14F-4D97-AF65-F5344CB8AC3E}">
        <p14:creationId xmlns:p14="http://schemas.microsoft.com/office/powerpoint/2010/main" val="18884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3054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kind of things do we compute histograms of?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Histograms of oriented gradients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3019425" y="4038600"/>
            <a:ext cx="246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smtClean="0">
                <a:solidFill>
                  <a:prstClr val="black"/>
                </a:solidFill>
                <a:latin typeface="Calibri" pitchFamily="34" charset="0"/>
              </a:rPr>
              <a:t>SIFT – Lowe IJCV 2004</a:t>
            </a:r>
          </a:p>
        </p:txBody>
      </p:sp>
      <p:pic>
        <p:nvPicPr>
          <p:cNvPr id="634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5908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0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58810"/>
          <a:stretch>
            <a:fillRect/>
          </a:stretch>
        </p:blipFill>
        <p:spPr bwMode="auto">
          <a:xfrm>
            <a:off x="3024188" y="3721100"/>
            <a:ext cx="2322512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SIFT vector formation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smtClean="0"/>
              <a:t>Computed on rotated and scaled version of window according to computed orientation &amp; scale</a:t>
            </a:r>
          </a:p>
          <a:p>
            <a:pPr marL="782638" lvl="1" eaLnBrk="1" hangingPunct="1"/>
            <a:r>
              <a:rPr lang="en-US" altLang="en-US" smtClean="0"/>
              <a:t>resample the window</a:t>
            </a:r>
          </a:p>
          <a:p>
            <a:pPr eaLnBrk="1" hangingPunct="1"/>
            <a:r>
              <a:rPr lang="en-US" altLang="en-US" sz="2800" smtClean="0"/>
              <a:t>Based on gradients weighted by a Gaussian of variance half the window (for smooth falloff)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519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07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SIFT vector formation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 smtClean="0"/>
              <a:t>4x4 array of gradient orientation histogram weighted by magnitude</a:t>
            </a:r>
          </a:p>
          <a:p>
            <a:pPr eaLnBrk="1" hangingPunct="1"/>
            <a:r>
              <a:rPr lang="en-US" altLang="en-US" sz="2800" dirty="0" smtClean="0"/>
              <a:t>8 orientations x 4x4 array = 128 dimensions</a:t>
            </a:r>
          </a:p>
          <a:p>
            <a:pPr eaLnBrk="1" hangingPunct="1"/>
            <a:r>
              <a:rPr lang="en-US" altLang="en-US" sz="2800" dirty="0" smtClean="0"/>
              <a:t>Motivation:  some sensitivity to spatial layout, but not too much.</a:t>
            </a:r>
          </a:p>
        </p:txBody>
      </p:sp>
      <p:sp>
        <p:nvSpPr>
          <p:cNvPr id="65541" name="Rectangle 4"/>
          <p:cNvSpPr>
            <a:spLocks/>
          </p:cNvSpPr>
          <p:nvPr/>
        </p:nvSpPr>
        <p:spPr bwMode="auto">
          <a:xfrm>
            <a:off x="5840413" y="6299200"/>
            <a:ext cx="30337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7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showing only 2x2 here but is 4x4</a:t>
            </a:r>
          </a:p>
        </p:txBody>
      </p:sp>
      <p:pic>
        <p:nvPicPr>
          <p:cNvPr id="6554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4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 smtClean="0"/>
              <a:t>Reduce effect of illumination</a:t>
            </a:r>
            <a:endParaRPr lang="en-US" altLang="en-US" b="1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819400"/>
          </a:xfrm>
        </p:spPr>
        <p:txBody>
          <a:bodyPr rIns="132080"/>
          <a:lstStyle/>
          <a:p>
            <a:pPr eaLnBrk="1" hangingPunct="1"/>
            <a:r>
              <a:rPr lang="en-US" altLang="en-US" sz="2800" smtClean="0"/>
              <a:t>128-dim vector normalized to 1 </a:t>
            </a:r>
          </a:p>
          <a:p>
            <a:pPr eaLnBrk="1" hangingPunct="1"/>
            <a:r>
              <a:rPr lang="en-US" altLang="en-US" sz="2800" smtClean="0"/>
              <a:t>Threshold gradient magnitudes to avoid excessive influence of high gradients</a:t>
            </a:r>
          </a:p>
          <a:p>
            <a:pPr marL="782638" lvl="1" eaLnBrk="1" hangingPunct="1"/>
            <a:r>
              <a:rPr lang="en-US" altLang="en-US" smtClean="0"/>
              <a:t>after normalization, clamp gradients &gt;0.2</a:t>
            </a:r>
          </a:p>
          <a:p>
            <a:pPr marL="782638" lvl="1" eaLnBrk="1" hangingPunct="1"/>
            <a:r>
              <a:rPr lang="en-US" altLang="en-US" smtClean="0"/>
              <a:t>renormalize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14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altLang="en-US" smtClean="0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kumimoji="1" lang="en-US" altLang="en-US" sz="2800" b="1" smtClean="0">
                <a:solidFill>
                  <a:prstClr val="black"/>
                </a:solidFill>
              </a:rPr>
              <a:t>Local Descriptors: Shape Context</a:t>
            </a:r>
          </a:p>
        </p:txBody>
      </p:sp>
      <p:sp>
        <p:nvSpPr>
          <p:cNvPr id="68612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de-DE" altLang="en-US" sz="2100" b="1" smtClean="0">
              <a:solidFill>
                <a:srgbClr val="EEECE1"/>
              </a:solidFill>
            </a:endParaRPr>
          </a:p>
        </p:txBody>
      </p:sp>
      <p:pic>
        <p:nvPicPr>
          <p:cNvPr id="68613" name="Picture 27" descr="sample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8624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5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6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7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8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 smtClean="0">
                <a:solidFill>
                  <a:srgbClr val="EEECE1"/>
                </a:solidFill>
              </a:endParaRPr>
            </a:p>
          </p:txBody>
        </p:sp>
        <p:sp>
          <p:nvSpPr>
            <p:cNvPr id="68629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0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1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2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3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4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68615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smtClean="0">
                <a:solidFill>
                  <a:prstClr val="black"/>
                </a:solidFill>
              </a:rPr>
              <a:t>Count the number of points inside each bin, e.g.:</a:t>
            </a:r>
          </a:p>
        </p:txBody>
      </p:sp>
      <p:sp>
        <p:nvSpPr>
          <p:cNvPr id="68616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smtClean="0">
                <a:solidFill>
                  <a:prstClr val="black"/>
                </a:solidFill>
              </a:rPr>
              <a:t>Count = 4</a:t>
            </a:r>
          </a:p>
        </p:txBody>
      </p:sp>
      <p:sp>
        <p:nvSpPr>
          <p:cNvPr id="68617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smtClean="0">
                <a:solidFill>
                  <a:prstClr val="black"/>
                </a:solidFill>
              </a:rPr>
              <a:t>Count = 10</a:t>
            </a:r>
          </a:p>
        </p:txBody>
      </p:sp>
      <p:sp>
        <p:nvSpPr>
          <p:cNvPr id="68618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9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20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smtClean="0">
                <a:solidFill>
                  <a:prstClr val="black"/>
                </a:solidFill>
                <a:latin typeface="Times New Roman" pitchFamily="18" charset="0"/>
              </a:rPr>
              <a:t>...</a:t>
            </a:r>
          </a:p>
        </p:txBody>
      </p:sp>
      <p:sp>
        <p:nvSpPr>
          <p:cNvPr id="68621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ZapfDingbats"/>
              <a:buNone/>
            </a:pPr>
            <a:r>
              <a:rPr lang="en-US" altLang="en-US" sz="2100" b="1" smtClean="0">
                <a:solidFill>
                  <a:prstClr val="black"/>
                </a:solidFill>
              </a:rPr>
              <a:t>Log-polar binning: more precision for nearby points, more flexibility for farther points.</a:t>
            </a:r>
          </a:p>
        </p:txBody>
      </p:sp>
      <p:sp>
        <p:nvSpPr>
          <p:cNvPr id="68622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mtClean="0">
                <a:solidFill>
                  <a:prstClr val="black"/>
                </a:solidFill>
              </a:rPr>
              <a:t>Belongie &amp; Malik, ICCV 2001</a:t>
            </a:r>
          </a:p>
        </p:txBody>
      </p:sp>
      <p:sp>
        <p:nvSpPr>
          <p:cNvPr id="6862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de-DE" altLang="en-US" sz="1200" smtClean="0">
                <a:solidFill>
                  <a:srgbClr val="EEECE1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9951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Shape Context Descriptor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9636" name="Picture 2" descr="C:\Users\hays\Desktop\143 Computer Vision\slides\16\shape_context_sc_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946150"/>
            <a:ext cx="72866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6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  <p:pic>
        <p:nvPicPr>
          <p:cNvPr id="71684" name="Picture 2" descr="C:\Users\hays\Desktop\143 Computer Vision\slides\16\ssi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93913"/>
            <a:ext cx="66262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  <p:pic>
        <p:nvPicPr>
          <p:cNvPr id="72708" name="Picture 2" descr="C:\Users\hays\Desktop\143 Computer Vision\slides\16\ssim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524000"/>
            <a:ext cx="9367838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5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Keypoint Matching</a:t>
            </a:r>
            <a:endParaRPr lang="de-CH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6467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6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53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6451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3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6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7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8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9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0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1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2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3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4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5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6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52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54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3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6429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9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0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0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31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7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5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4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5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36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7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8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6396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40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2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5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1. Find a set of   </a:t>
            </a:r>
            <a:br>
              <a:rPr lang="en-US" sz="2100" b="1"/>
            </a:br>
            <a:r>
              <a:rPr lang="en-US" sz="2100" b="1"/>
              <a:t>    distinctive key-</a:t>
            </a:r>
            <a:br>
              <a:rPr lang="en-US" sz="2100" b="1"/>
            </a:br>
            <a:r>
              <a:rPr lang="en-US" sz="2100" b="1"/>
              <a:t>    points </a:t>
            </a:r>
            <a:endParaRPr lang="en-US" b="1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3. Extract and </a:t>
            </a:r>
            <a:br>
              <a:rPr lang="en-US" sz="2100" b="1"/>
            </a:br>
            <a:r>
              <a:rPr lang="en-US" sz="2100" b="1"/>
              <a:t>    normalize the    </a:t>
            </a:r>
            <a:br>
              <a:rPr lang="en-US" sz="2100" b="1"/>
            </a:br>
            <a:r>
              <a:rPr lang="en-US" sz="2100" b="1"/>
              <a:t>    region content  </a:t>
            </a:r>
            <a:endParaRPr lang="en-US" b="1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C:\Users\hays\Desktop\143 Computer Vision\slides\16\ssim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914400"/>
            <a:ext cx="684847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Self-similarity Descriptor</a:t>
            </a:r>
          </a:p>
        </p:txBody>
      </p:sp>
      <p:sp>
        <p:nvSpPr>
          <p:cNvPr id="73732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8229600" cy="1066800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Matching Local Self-Similarities across Images and Videos, Shechtman and Irani, 2007</a:t>
            </a:r>
          </a:p>
        </p:txBody>
      </p:sp>
    </p:spTree>
    <p:extLst>
      <p:ext uri="{BB962C8B-B14F-4D97-AF65-F5344CB8AC3E}">
        <p14:creationId xmlns:p14="http://schemas.microsoft.com/office/powerpoint/2010/main" val="16854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Descriptors: SURF</a:t>
            </a:r>
            <a:endParaRPr lang="de-CH" smtClean="0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Efficient computation by 2D box filters &amp; integral images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  <a:sym typeface="Symbol" pitchFamily="18" charset="2"/>
              </a:rPr>
              <a:t> </a:t>
            </a:r>
            <a:r>
              <a:rPr kumimoji="1" lang="en-US" b="1" kern="0" dirty="0">
                <a:latin typeface="+mn-lt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Feature extraction @ 200Hz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</a:rPr>
              <a:t>(detector + descriptor, 640×480 </a:t>
            </a:r>
            <a:r>
              <a:rPr kumimoji="1" lang="en-US" b="1" kern="0" dirty="0" err="1">
                <a:latin typeface="+mn-lt"/>
              </a:rPr>
              <a:t>img</a:t>
            </a:r>
            <a:r>
              <a:rPr kumimoji="1" lang="en-US" b="1" kern="0" dirty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latin typeface="Arial" pitchFamily="34" charset="0"/>
              </a:rPr>
              <a:t>http://www.vision.ee.ethz.ch/~surf</a:t>
            </a:r>
            <a:endParaRPr kumimoji="1" lang="en-US" b="1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Lowe’s SIFT Matching 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 descr="SIFT matching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862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3"/>
          <p:cNvSpPr>
            <a:spLocks noGrp="1"/>
          </p:cNvSpPr>
          <p:nvPr>
            <p:ph type="title"/>
          </p:nvPr>
        </p:nvSpPr>
        <p:spPr>
          <a:xfrm>
            <a:off x="447675" y="119063"/>
            <a:ext cx="8228013" cy="1143000"/>
          </a:xfrm>
        </p:spPr>
        <p:txBody>
          <a:bodyPr/>
          <a:lstStyle/>
          <a:p>
            <a:pPr eaLnBrk="1"/>
            <a:r>
              <a:rPr lang="en-US" altLang="en-US" smtClean="0"/>
              <a:t>Multi-view matching</a:t>
            </a:r>
          </a:p>
        </p:txBody>
      </p:sp>
      <p:sp>
        <p:nvSpPr>
          <p:cNvPr id="169987" name="TextBox 7"/>
          <p:cNvSpPr txBox="1">
            <a:spLocks noChangeArrowheads="1"/>
          </p:cNvSpPr>
          <p:nvPr/>
        </p:nvSpPr>
        <p:spPr bwMode="auto">
          <a:xfrm>
            <a:off x="4038600" y="2649538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 b="1"/>
              <a:t>vs</a:t>
            </a:r>
          </a:p>
        </p:txBody>
      </p:sp>
      <p:pic>
        <p:nvPicPr>
          <p:cNvPr id="169988" name="Picture 8" descr="building2_siftpatch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5734" r="10223" b="8244"/>
          <a:stretch>
            <a:fillRect/>
          </a:stretch>
        </p:blipFill>
        <p:spPr bwMode="auto">
          <a:xfrm>
            <a:off x="4953000" y="2406650"/>
            <a:ext cx="1814513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989" name="Group 9"/>
          <p:cNvGrpSpPr>
            <a:grpSpLocks noChangeAspect="1"/>
          </p:cNvGrpSpPr>
          <p:nvPr/>
        </p:nvGrpSpPr>
        <p:grpSpPr bwMode="auto">
          <a:xfrm>
            <a:off x="7300913" y="3890963"/>
            <a:ext cx="1736725" cy="1277937"/>
            <a:chOff x="512763" y="1600200"/>
            <a:chExt cx="3103203" cy="2286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512763" y="1600200"/>
              <a:ext cx="3048000" cy="22860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2" name="Rectangle 11"/>
            <p:cNvSpPr/>
            <p:nvPr/>
          </p:nvSpPr>
          <p:spPr bwMode="auto">
            <a:xfrm rot="959486">
              <a:off x="1011999" y="2278900"/>
              <a:ext cx="609861" cy="621907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 rot="360849">
              <a:off x="1165173" y="2429408"/>
              <a:ext cx="609861" cy="621905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 rot="19794519">
              <a:off x="1338203" y="2139753"/>
              <a:ext cx="1216888" cy="1098983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rot="21022288">
              <a:off x="2050182" y="2244823"/>
              <a:ext cx="607025" cy="548073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21022288">
              <a:off x="2200519" y="2832653"/>
              <a:ext cx="607025" cy="548071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 rot="21022288">
              <a:off x="2855766" y="2636709"/>
              <a:ext cx="607025" cy="550912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rot="21022288">
              <a:off x="3008941" y="1952329"/>
              <a:ext cx="607025" cy="548071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 rot="1573310">
              <a:off x="671611" y="2750299"/>
              <a:ext cx="609861" cy="621907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 rot="634749">
              <a:off x="1556619" y="2565716"/>
              <a:ext cx="607025" cy="548071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 rot="634749">
              <a:off x="1709794" y="3153544"/>
              <a:ext cx="607025" cy="548073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</p:grpSp>
      <p:pic>
        <p:nvPicPr>
          <p:cNvPr id="169990" name="Picture 6" descr="building1_siftpatch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3943" r="10223" b="8601"/>
          <a:stretch>
            <a:fillRect/>
          </a:stretch>
        </p:blipFill>
        <p:spPr bwMode="auto">
          <a:xfrm>
            <a:off x="7258050" y="2466975"/>
            <a:ext cx="1700213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991" name="Group 22"/>
          <p:cNvGrpSpPr>
            <a:grpSpLocks noChangeAspect="1"/>
          </p:cNvGrpSpPr>
          <p:nvPr/>
        </p:nvGrpSpPr>
        <p:grpSpPr bwMode="auto">
          <a:xfrm>
            <a:off x="7215188" y="1084263"/>
            <a:ext cx="1831975" cy="1227137"/>
            <a:chOff x="612502" y="-546594"/>
            <a:chExt cx="2936100" cy="196718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612502" y="-546594"/>
              <a:ext cx="2936100" cy="196718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 rot="360849">
              <a:off x="1515721" y="191420"/>
              <a:ext cx="608084" cy="620949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 rot="19794519">
              <a:off x="1691277" y="-101242"/>
              <a:ext cx="1213621" cy="1099386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rot="21022288">
              <a:off x="2553787" y="593510"/>
              <a:ext cx="605539" cy="549693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573310">
              <a:off x="1022130" y="512074"/>
              <a:ext cx="610627" cy="620949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</a:endParaRPr>
            </a:p>
          </p:txBody>
        </p:sp>
      </p:grpSp>
      <p:sp>
        <p:nvSpPr>
          <p:cNvPr id="169992" name="TextBox 28"/>
          <p:cNvSpPr txBox="1">
            <a:spLocks noChangeArrowheads="1"/>
          </p:cNvSpPr>
          <p:nvPr/>
        </p:nvSpPr>
        <p:spPr bwMode="auto">
          <a:xfrm rot="5400000">
            <a:off x="7791450" y="52324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 b="1"/>
              <a:t>…</a:t>
            </a:r>
          </a:p>
        </p:txBody>
      </p:sp>
      <p:cxnSp>
        <p:nvCxnSpPr>
          <p:cNvPr id="169993" name="Straight Arrow Connector 31"/>
          <p:cNvCxnSpPr>
            <a:cxnSpLocks noChangeShapeType="1"/>
          </p:cNvCxnSpPr>
          <p:nvPr/>
        </p:nvCxnSpPr>
        <p:spPr bwMode="auto">
          <a:xfrm flipV="1">
            <a:off x="5994400" y="1520825"/>
            <a:ext cx="1841500" cy="1525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994" name="Straight Arrow Connector 33"/>
          <p:cNvCxnSpPr>
            <a:cxnSpLocks noChangeShapeType="1"/>
          </p:cNvCxnSpPr>
          <p:nvPr/>
        </p:nvCxnSpPr>
        <p:spPr bwMode="auto">
          <a:xfrm flipV="1">
            <a:off x="5994400" y="2868613"/>
            <a:ext cx="2136775" cy="330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995" name="Straight Arrow Connector 36"/>
          <p:cNvCxnSpPr>
            <a:cxnSpLocks noChangeShapeType="1"/>
          </p:cNvCxnSpPr>
          <p:nvPr/>
        </p:nvCxnSpPr>
        <p:spPr bwMode="auto">
          <a:xfrm>
            <a:off x="5934075" y="3435350"/>
            <a:ext cx="2174875" cy="11636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9996" name="Group 44"/>
          <p:cNvGrpSpPr>
            <a:grpSpLocks/>
          </p:cNvGrpSpPr>
          <p:nvPr/>
        </p:nvGrpSpPr>
        <p:grpSpPr bwMode="auto">
          <a:xfrm>
            <a:off x="104775" y="1827213"/>
            <a:ext cx="3476625" cy="3006725"/>
            <a:chOff x="52673" y="1686187"/>
            <a:chExt cx="3476055" cy="3006255"/>
          </a:xfrm>
        </p:grpSpPr>
        <p:pic>
          <p:nvPicPr>
            <p:cNvPr id="17000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84" y="1686187"/>
              <a:ext cx="2900522" cy="1606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002" name="Picture 5" descr="building2_siftpatches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5734" r="10223" b="8244"/>
            <a:stretch>
              <a:fillRect/>
            </a:stretch>
          </p:blipFill>
          <p:spPr bwMode="auto">
            <a:xfrm>
              <a:off x="1981200" y="3531796"/>
              <a:ext cx="1547528" cy="1160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003" name="Picture 6" descr="building1_siftpatche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5" t="3943" r="10223" b="8601"/>
            <a:stretch>
              <a:fillRect/>
            </a:stretch>
          </p:blipFill>
          <p:spPr bwMode="auto">
            <a:xfrm>
              <a:off x="52673" y="3512331"/>
              <a:ext cx="1547527" cy="118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0004" name="Straight Arrow Connector 29"/>
            <p:cNvCxnSpPr>
              <a:cxnSpLocks noChangeShapeType="1"/>
            </p:cNvCxnSpPr>
            <p:nvPr/>
          </p:nvCxnSpPr>
          <p:spPr bwMode="auto">
            <a:xfrm flipV="1">
              <a:off x="1111624" y="4369856"/>
              <a:ext cx="1783976" cy="97989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005" name="Straight Arrow Connector 39"/>
            <p:cNvCxnSpPr>
              <a:cxnSpLocks noChangeShapeType="1"/>
            </p:cNvCxnSpPr>
            <p:nvPr/>
          </p:nvCxnSpPr>
          <p:spPr bwMode="auto">
            <a:xfrm flipV="1">
              <a:off x="848848" y="4234293"/>
              <a:ext cx="1783976" cy="97989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006" name="Straight Arrow Connector 40"/>
            <p:cNvCxnSpPr>
              <a:cxnSpLocks noChangeShapeType="1"/>
            </p:cNvCxnSpPr>
            <p:nvPr/>
          </p:nvCxnSpPr>
          <p:spPr bwMode="auto">
            <a:xfrm flipV="1">
              <a:off x="1111624" y="4063124"/>
              <a:ext cx="1783976" cy="97989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9997" name="TextBox 41"/>
          <p:cNvSpPr txBox="1">
            <a:spLocks noChangeArrowheads="1"/>
          </p:cNvSpPr>
          <p:nvPr/>
        </p:nvSpPr>
        <p:spPr bwMode="auto">
          <a:xfrm>
            <a:off x="6648450" y="2166938"/>
            <a:ext cx="19621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6600" b="1"/>
              <a:t>?</a:t>
            </a:r>
          </a:p>
        </p:txBody>
      </p:sp>
      <p:sp>
        <p:nvSpPr>
          <p:cNvPr id="169998" name="TextBox 42"/>
          <p:cNvSpPr txBox="1">
            <a:spLocks noChangeArrowheads="1"/>
          </p:cNvSpPr>
          <p:nvPr/>
        </p:nvSpPr>
        <p:spPr bwMode="auto">
          <a:xfrm>
            <a:off x="347663" y="5427663"/>
            <a:ext cx="3003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Matching two given views for depth </a:t>
            </a:r>
          </a:p>
        </p:txBody>
      </p:sp>
      <p:sp>
        <p:nvSpPr>
          <p:cNvPr id="169999" name="TextBox 43"/>
          <p:cNvSpPr txBox="1">
            <a:spLocks noChangeArrowheads="1"/>
          </p:cNvSpPr>
          <p:nvPr/>
        </p:nvSpPr>
        <p:spPr bwMode="auto">
          <a:xfrm>
            <a:off x="5121275" y="5434013"/>
            <a:ext cx="37099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Search for a matching view for recognition</a:t>
            </a:r>
          </a:p>
        </p:txBody>
      </p:sp>
      <p:sp>
        <p:nvSpPr>
          <p:cNvPr id="170000" name="TextBox 1"/>
          <p:cNvSpPr txBox="1">
            <a:spLocks noChangeArrowheads="1"/>
          </p:cNvSpPr>
          <p:nvPr/>
        </p:nvSpPr>
        <p:spPr bwMode="auto">
          <a:xfrm>
            <a:off x="7567613" y="6550025"/>
            <a:ext cx="2109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itchFamily="18" charset="0"/>
              <a:defRPr sz="29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1pPr>
            <a:lvl2pPr marL="742950" indent="-285750" defTabSz="912813" eaLnBrk="0" hangingPunct="0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2pPr>
            <a:lvl3pPr marL="1143000" indent="-228600" defTabSz="912813" eaLnBrk="0" hangingPunct="0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itchFamily="18" charset="0"/>
              <a:defRPr sz="2200"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3pPr>
            <a:lvl4pPr marL="1600200" indent="-228600" defTabSz="912813" eaLnBrk="0" hangingPunct="0">
              <a:lnSpc>
                <a:spcPct val="93000"/>
              </a:lnSpc>
              <a:spcAft>
                <a:spcPts val="52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4pPr>
            <a:lvl5pPr marL="2057400" indent="-228600" defTabSz="912813" eaLnBrk="0" hangingPunct="0"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91281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728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Descriptors</a:t>
            </a:r>
            <a:endParaRPr lang="de-CH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altLang="en-US" dirty="0"/>
              <a:t>Most features can be thought of as templates, histograms (counts), or </a:t>
            </a:r>
            <a:r>
              <a:rPr lang="en-US" altLang="en-US" dirty="0" smtClean="0"/>
              <a:t>combinations</a:t>
            </a: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Robust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Compact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Efficient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Color rarely used</a:t>
            </a:r>
            <a:endParaRPr lang="de-CH" dirty="0" smtClean="0"/>
          </a:p>
        </p:txBody>
      </p:sp>
      <p:sp>
        <p:nvSpPr>
          <p:cNvPr id="450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a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What do you want it for?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Precise localization in x-y: Harris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localization in scale: Difference of Gaussian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Flexible region shape: MSER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Best choice often application dependent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Harris-/Hessian-Laplace/</a:t>
            </a:r>
            <a:r>
              <a:rPr lang="en-US" dirty="0" err="1" smtClean="0"/>
              <a:t>DoG</a:t>
            </a:r>
            <a:r>
              <a:rPr lang="en-US" dirty="0" smtClean="0"/>
              <a:t> work well for many natural categories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MSER works well for buildings and printed things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Why choose?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Get more points with more detectors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mtClean="0"/>
              <a:t>There have been extensive evaluations/comparisons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[Mikolajczyk et al., IJCV’05, PAMI’05]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mtClean="0"/>
              <a:t>All detectors/descriptors shown here work well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Keypoint Detectors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069013" y="6488113"/>
            <a:ext cx="3074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Tuytelaars Mikolajczyk 2008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22463"/>
            <a:ext cx="9144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a descriptor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Again, need not stick to one</a:t>
            </a:r>
          </a:p>
          <a:p>
            <a:endParaRPr lang="en-US" smtClean="0"/>
          </a:p>
          <a:p>
            <a:r>
              <a:rPr lang="en-US" smtClean="0"/>
              <a:t>For object instance recognition or stitching, SIFT or variant is a good choice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10200" cy="5135563"/>
          </a:xfrm>
        </p:spPr>
        <p:txBody>
          <a:bodyPr/>
          <a:lstStyle/>
          <a:p>
            <a:endParaRPr lang="en-US" sz="2800" smtClean="0"/>
          </a:p>
          <a:p>
            <a:r>
              <a:rPr lang="en-US" sz="2800" smtClean="0"/>
              <a:t>Keypoint detection: repeatable and distinctive</a:t>
            </a:r>
          </a:p>
          <a:p>
            <a:pPr lvl="1"/>
            <a:r>
              <a:rPr lang="en-US" sz="2400" smtClean="0"/>
              <a:t>Corners, blobs, stable regions</a:t>
            </a:r>
          </a:p>
          <a:p>
            <a:pPr lvl="1"/>
            <a:r>
              <a:rPr lang="en-US" sz="2400" smtClean="0"/>
              <a:t>Harris, DoG</a:t>
            </a:r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Descriptors: robust and selective</a:t>
            </a:r>
          </a:p>
          <a:p>
            <a:pPr lvl="1"/>
            <a:r>
              <a:rPr lang="en-US" sz="2400" smtClean="0"/>
              <a:t>spatial histograms of orientation</a:t>
            </a:r>
          </a:p>
          <a:p>
            <a:pPr lvl="1"/>
            <a:r>
              <a:rPr lang="en-US" sz="2400" smtClean="0"/>
              <a:t>SIFT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time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Feature tracking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Difference-of-Gaussian (DoG)</a:t>
            </a:r>
            <a:endParaRPr lang="de-CH" smtClean="0"/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769936" y="776287"/>
            <a:ext cx="7715251" cy="4176713"/>
            <a:chOff x="565150" y="2420938"/>
            <a:chExt cx="7715250" cy="4176712"/>
          </a:xfrm>
        </p:grpSpPr>
        <p:pic>
          <p:nvPicPr>
            <p:cNvPr id="50182" name="Picture 4" descr="c-enhedg-lapl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325" y="2420938"/>
              <a:ext cx="2016125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0183" name="Group 11"/>
            <p:cNvGrpSpPr>
              <a:grpSpLocks/>
            </p:cNvGrpSpPr>
            <p:nvPr/>
          </p:nvGrpSpPr>
          <p:grpSpPr bwMode="auto">
            <a:xfrm>
              <a:off x="565150" y="4897438"/>
              <a:ext cx="7715250" cy="1700212"/>
              <a:chOff x="565150" y="4897438"/>
              <a:chExt cx="7715250" cy="1700212"/>
            </a:xfrm>
          </p:grpSpPr>
          <p:pic>
            <p:nvPicPr>
              <p:cNvPr id="50184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56177" y="4899025"/>
                <a:ext cx="2170112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85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5150" y="4899025"/>
                <a:ext cx="2170113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86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119813" y="4897438"/>
                <a:ext cx="2160587" cy="1700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50187" name="Text Box 8"/>
              <p:cNvSpPr txBox="1">
                <a:spLocks noChangeArrowheads="1"/>
              </p:cNvSpPr>
              <p:nvPr/>
            </p:nvSpPr>
            <p:spPr bwMode="auto">
              <a:xfrm>
                <a:off x="2735263" y="546100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-</a:t>
                </a:r>
                <a:endParaRPr lang="en-US" sz="2800" b="1"/>
              </a:p>
            </p:txBody>
          </p:sp>
          <p:sp>
            <p:nvSpPr>
              <p:cNvPr id="50188" name="Text Box 9"/>
              <p:cNvSpPr txBox="1">
                <a:spLocks noChangeArrowheads="1"/>
              </p:cNvSpPr>
              <p:nvPr/>
            </p:nvSpPr>
            <p:spPr bwMode="auto">
              <a:xfrm>
                <a:off x="5507038" y="540385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=</a:t>
                </a:r>
                <a:endParaRPr lang="en-US" sz="2800" b="1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</a:t>
            </a:r>
            <a:r>
              <a:rPr lang="en-US" dirty="0" smtClean="0"/>
              <a:t> – Efficient Computation</a:t>
            </a:r>
            <a:endParaRPr lang="de-CH" dirty="0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Computation in Gaussian scale pyramid</a:t>
            </a:r>
            <a:endParaRPr lang="de-CH" smtClean="0"/>
          </a:p>
        </p:txBody>
      </p:sp>
      <p:sp>
        <p:nvSpPr>
          <p:cNvPr id="174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K. Grauman, B. Leibe</a:t>
            </a:r>
          </a:p>
        </p:txBody>
      </p:sp>
      <p:grpSp>
        <p:nvGrpSpPr>
          <p:cNvPr id="51205" name="Group 39"/>
          <p:cNvGrpSpPr>
            <a:grpSpLocks/>
          </p:cNvGrpSpPr>
          <p:nvPr/>
        </p:nvGrpSpPr>
        <p:grpSpPr bwMode="auto">
          <a:xfrm>
            <a:off x="409575" y="1676400"/>
            <a:ext cx="8397875" cy="4483100"/>
            <a:chOff x="299979" y="1611314"/>
            <a:chExt cx="8397990" cy="4483136"/>
          </a:xfrm>
        </p:grpSpPr>
        <p:pic>
          <p:nvPicPr>
            <p:cNvPr id="5120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81796" y="1611314"/>
              <a:ext cx="6116173" cy="448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8313" y="3879833"/>
              <a:ext cx="1692275" cy="13557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51208" name="Freeform 10"/>
            <p:cNvSpPr>
              <a:spLocks/>
            </p:cNvSpPr>
            <p:nvPr/>
          </p:nvSpPr>
          <p:spPr bwMode="auto">
            <a:xfrm>
              <a:off x="3544888" y="3171808"/>
              <a:ext cx="560387" cy="850900"/>
            </a:xfrm>
            <a:custGeom>
              <a:avLst/>
              <a:gdLst>
                <a:gd name="T0" fmla="*/ 2147483647 w 353"/>
                <a:gd name="T1" fmla="*/ 2147483647 h 536"/>
                <a:gd name="T2" fmla="*/ 2147483647 w 353"/>
                <a:gd name="T3" fmla="*/ 2147483647 h 536"/>
                <a:gd name="T4" fmla="*/ 2147483647 w 353"/>
                <a:gd name="T5" fmla="*/ 2147483647 h 536"/>
                <a:gd name="T6" fmla="*/ 2147483647 w 353"/>
                <a:gd name="T7" fmla="*/ 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3"/>
                <a:gd name="T13" fmla="*/ 0 h 536"/>
                <a:gd name="T14" fmla="*/ 353 w 353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3" h="536">
                  <a:moveTo>
                    <a:pt x="194" y="536"/>
                  </a:moveTo>
                  <a:cubicBezTo>
                    <a:pt x="165" y="492"/>
                    <a:pt x="26" y="341"/>
                    <a:pt x="13" y="264"/>
                  </a:cubicBezTo>
                  <a:cubicBezTo>
                    <a:pt x="0" y="187"/>
                    <a:pt x="56" y="116"/>
                    <a:pt x="113" y="72"/>
                  </a:cubicBezTo>
                  <a:cubicBezTo>
                    <a:pt x="170" y="28"/>
                    <a:pt x="303" y="15"/>
                    <a:pt x="353" y="0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1209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3238" y="2224071"/>
              <a:ext cx="1116012" cy="89376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1210" name="Group 27"/>
            <p:cNvGrpSpPr>
              <a:grpSpLocks/>
            </p:cNvGrpSpPr>
            <p:nvPr/>
          </p:nvGrpSpPr>
          <p:grpSpPr bwMode="auto">
            <a:xfrm>
              <a:off x="3262300" y="4387339"/>
              <a:ext cx="433388" cy="358775"/>
              <a:chOff x="3311525" y="4457683"/>
              <a:chExt cx="433388" cy="358775"/>
            </a:xfrm>
          </p:grpSpPr>
          <p:sp>
            <p:nvSpPr>
              <p:cNvPr id="51226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7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1" name="Text Box 15"/>
            <p:cNvSpPr txBox="1">
              <a:spLocks noChangeArrowheads="1"/>
            </p:cNvSpPr>
            <p:nvPr/>
          </p:nvSpPr>
          <p:spPr bwMode="auto">
            <a:xfrm>
              <a:off x="299979" y="5218137"/>
              <a:ext cx="1952597" cy="3385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pl-PL" sz="1600" b="1" i="1"/>
                <a:t>Original image</a:t>
              </a:r>
              <a:r>
                <a:rPr lang="pl-PL" sz="1600" b="1" i="1">
                  <a:latin typeface="Symbol" pitchFamily="18" charset="2"/>
                </a:rPr>
                <a:t> </a:t>
              </a:r>
              <a:endParaRPr lang="en-US" sz="1600" b="1" i="1">
                <a:latin typeface="Symbol" pitchFamily="18" charset="2"/>
              </a:endParaRPr>
            </a:p>
          </p:txBody>
        </p:sp>
        <p:grpSp>
          <p:nvGrpSpPr>
            <p:cNvPr id="51212" name="Group 37"/>
            <p:cNvGrpSpPr>
              <a:grpSpLocks/>
            </p:cNvGrpSpPr>
            <p:nvPr/>
          </p:nvGrpSpPr>
          <p:grpSpPr bwMode="auto">
            <a:xfrm>
              <a:off x="2162142" y="4967315"/>
              <a:ext cx="1095390" cy="469900"/>
              <a:chOff x="2232026" y="4743433"/>
              <a:chExt cx="1095390" cy="469900"/>
            </a:xfrm>
          </p:grpSpPr>
          <p:sp>
            <p:nvSpPr>
              <p:cNvPr id="51224" name="Line 6"/>
              <p:cNvSpPr>
                <a:spLocks noChangeShapeType="1"/>
              </p:cNvSpPr>
              <p:nvPr/>
            </p:nvSpPr>
            <p:spPr bwMode="auto">
              <a:xfrm>
                <a:off x="2232026" y="5175232"/>
                <a:ext cx="1095390" cy="158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1225" name="Object 3"/>
              <p:cNvGraphicFramePr>
                <a:graphicFrameLocks noChangeAspect="1"/>
              </p:cNvGraphicFramePr>
              <p:nvPr/>
            </p:nvGraphicFramePr>
            <p:xfrm>
              <a:off x="2373313" y="4743433"/>
              <a:ext cx="6858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54" name="Microsoft Equation 3.0" r:id="rId7" imgW="444114" imgH="304536" progId="Equation.3">
                      <p:embed/>
                    </p:oleObj>
                  </mc:Choice>
                  <mc:Fallback>
                    <p:oleObj name="Microsoft Equation 3.0" r:id="rId7" imgW="444114" imgH="304536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3313" y="4743433"/>
                            <a:ext cx="685800" cy="469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213" name="Text Box 17"/>
            <p:cNvSpPr txBox="1">
              <a:spLocks noChangeArrowheads="1"/>
            </p:cNvSpPr>
            <p:nvPr/>
          </p:nvSpPr>
          <p:spPr bwMode="auto">
            <a:xfrm>
              <a:off x="482544" y="3100383"/>
              <a:ext cx="1606572" cy="5847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 i="1"/>
                <a:t>S</a:t>
              </a:r>
              <a:r>
                <a:rPr lang="pl-PL" sz="1600" b="1" i="1"/>
                <a:t>ampling with</a:t>
              </a:r>
              <a:r>
                <a:rPr lang="en-US" sz="1600" b="1" i="1"/>
                <a:t/>
              </a:r>
              <a:br>
                <a:rPr lang="en-US" sz="1600" b="1" i="1"/>
              </a:br>
              <a:r>
                <a:rPr lang="pl-PL" sz="1600" b="1" i="1"/>
                <a:t>step </a:t>
              </a:r>
              <a:r>
                <a:rPr lang="pl-PL" sz="1600" b="1" i="1">
                  <a:latin typeface="Symbol" pitchFamily="18" charset="2"/>
                </a:rPr>
                <a:t>s</a:t>
              </a:r>
              <a:r>
                <a:rPr lang="pl-PL" sz="1600" b="1" i="1" baseline="30000">
                  <a:latin typeface="Symbol" pitchFamily="18" charset="2"/>
                </a:rPr>
                <a:t>4</a:t>
              </a:r>
              <a:r>
                <a:rPr lang="pl-PL" sz="1600" b="1" i="1">
                  <a:latin typeface="Symbol" pitchFamily="18" charset="2"/>
                </a:rPr>
                <a:t> </a:t>
              </a:r>
              <a:r>
                <a:rPr lang="pl-PL" sz="1600" b="1" i="1"/>
                <a:t>=2</a:t>
              </a:r>
              <a:endParaRPr lang="en-US" sz="1600" b="1" i="1"/>
            </a:p>
          </p:txBody>
        </p:sp>
        <p:grpSp>
          <p:nvGrpSpPr>
            <p:cNvPr id="51214" name="Group 28"/>
            <p:cNvGrpSpPr>
              <a:grpSpLocks/>
            </p:cNvGrpSpPr>
            <p:nvPr/>
          </p:nvGrpSpPr>
          <p:grpSpPr bwMode="auto">
            <a:xfrm>
              <a:off x="3262300" y="3931539"/>
              <a:ext cx="433388" cy="358775"/>
              <a:chOff x="3311525" y="4457683"/>
              <a:chExt cx="433388" cy="358775"/>
            </a:xfrm>
          </p:grpSpPr>
          <p:sp>
            <p:nvSpPr>
              <p:cNvPr id="51222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3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5" name="Group 31"/>
            <p:cNvGrpSpPr>
              <a:grpSpLocks/>
            </p:cNvGrpSpPr>
            <p:nvPr/>
          </p:nvGrpSpPr>
          <p:grpSpPr bwMode="auto">
            <a:xfrm>
              <a:off x="3262300" y="5296455"/>
              <a:ext cx="433388" cy="358775"/>
              <a:chOff x="3311525" y="4457683"/>
              <a:chExt cx="433388" cy="358775"/>
            </a:xfrm>
          </p:grpSpPr>
          <p:sp>
            <p:nvSpPr>
              <p:cNvPr id="51220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1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6" name="Group 34"/>
            <p:cNvGrpSpPr>
              <a:grpSpLocks/>
            </p:cNvGrpSpPr>
            <p:nvPr/>
          </p:nvGrpSpPr>
          <p:grpSpPr bwMode="auto">
            <a:xfrm>
              <a:off x="3262300" y="4830429"/>
              <a:ext cx="433388" cy="358775"/>
              <a:chOff x="3311525" y="4457683"/>
              <a:chExt cx="433388" cy="358775"/>
            </a:xfrm>
          </p:grpSpPr>
          <p:sp>
            <p:nvSpPr>
              <p:cNvPr id="51218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9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7" name="Line 6"/>
            <p:cNvSpPr>
              <a:spLocks noChangeShapeType="1"/>
            </p:cNvSpPr>
            <p:nvPr/>
          </p:nvSpPr>
          <p:spPr bwMode="auto">
            <a:xfrm flipH="1">
              <a:off x="2162142" y="3209922"/>
              <a:ext cx="1095390" cy="15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local </a:t>
            </a:r>
            <a:r>
              <a:rPr lang="en-US" dirty="0"/>
              <a:t>maxima in </a:t>
            </a:r>
            <a:r>
              <a:rPr lang="en-US" dirty="0" smtClean="0"/>
              <a:t>position-scale space </a:t>
            </a:r>
            <a:r>
              <a:rPr lang="en-US" dirty="0"/>
              <a:t>of Difference-of-Gaussian</a:t>
            </a:r>
            <a:endParaRPr lang="de-CH" dirty="0"/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4814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4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6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48147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6" name="Equation" r:id="rId10" imgW="990170" imgH="241195" progId="Equation.3">
                    <p:embed/>
                  </p:oleObj>
                </mc:Choice>
                <mc:Fallback>
                  <p:oleObj name="Equation" r:id="rId10" imgW="990170" imgH="241195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8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endParaRPr lang="en-US" b="1" i="1">
                <a:latin typeface="Symbol" pitchFamily="18" charset="2"/>
              </a:endParaRPr>
            </a:p>
          </p:txBody>
        </p:sp>
        <p:sp>
          <p:nvSpPr>
            <p:cNvPr id="48149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2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0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3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1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4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2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5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3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4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5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6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7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48138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9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0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l-PL" b="1" dirty="0">
                <a:latin typeface="+mj-lt"/>
                <a:sym typeface="Symbol"/>
              </a:rPr>
              <a:t></a:t>
            </a:r>
            <a:r>
              <a:rPr lang="en-US" b="1" dirty="0">
                <a:latin typeface="+mj-lt"/>
                <a:sym typeface="Symbol"/>
              </a:rPr>
              <a:t> L</a:t>
            </a:r>
            <a:r>
              <a:rPr lang="pl-PL" b="1" dirty="0">
                <a:latin typeface="+mj-lt"/>
              </a:rPr>
              <a:t>ist of</a:t>
            </a:r>
            <a:r>
              <a:rPr lang="en-US" b="1" dirty="0">
                <a:latin typeface="+mj-lt"/>
              </a:rPr>
              <a:t>       </a:t>
            </a:r>
            <a:br>
              <a:rPr lang="en-US" b="1" dirty="0">
                <a:latin typeface="+mj-lt"/>
              </a:rPr>
            </a:br>
            <a:r>
              <a:rPr lang="en-US" b="1" i="1" dirty="0">
                <a:latin typeface="+mj-lt"/>
              </a:rPr>
              <a:t>    </a:t>
            </a:r>
            <a:r>
              <a:rPr lang="pl-PL" b="1" i="1" dirty="0">
                <a:latin typeface="+mj-lt"/>
              </a:rPr>
              <a:t>(x, y, s)</a:t>
            </a:r>
            <a:endParaRPr lang="en-US" b="1" i="1" dirty="0">
              <a:latin typeface="+mj-lt"/>
            </a:endParaRPr>
          </a:p>
        </p:txBody>
      </p:sp>
      <p:pic>
        <p:nvPicPr>
          <p:cNvPr id="48137" name="Picture 27" descr="c-enhedg-lapla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Difference-of-Gaussian</a:t>
            </a:r>
            <a:endParaRPr lang="de-CH" dirty="0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smtClean="0"/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38250"/>
            <a:ext cx="53165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Tuytelaars, B. Leibe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754313" y="4054475"/>
            <a:ext cx="2306637" cy="2327275"/>
            <a:chOff x="1735" y="2568"/>
            <a:chExt cx="1453" cy="1466"/>
          </a:xfrm>
        </p:grpSpPr>
        <p:sp>
          <p:nvSpPr>
            <p:cNvPr id="53319" name="Freeform 3"/>
            <p:cNvSpPr>
              <a:spLocks/>
            </p:cNvSpPr>
            <p:nvPr/>
          </p:nvSpPr>
          <p:spPr bwMode="auto">
            <a:xfrm>
              <a:off x="1742" y="2575"/>
              <a:ext cx="1438" cy="1451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1 h 9641"/>
                <a:gd name="T28" fmla="*/ 1 w 8629"/>
                <a:gd name="T29" fmla="*/ 1 h 9641"/>
                <a:gd name="T30" fmla="*/ 1 w 8629"/>
                <a:gd name="T31" fmla="*/ 1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1 h 9641"/>
                <a:gd name="T54" fmla="*/ 0 w 8629"/>
                <a:gd name="T55" fmla="*/ 1 h 9641"/>
                <a:gd name="T56" fmla="*/ 0 w 8629"/>
                <a:gd name="T57" fmla="*/ 1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0" name="Freeform 4"/>
            <p:cNvSpPr>
              <a:spLocks/>
            </p:cNvSpPr>
            <p:nvPr/>
          </p:nvSpPr>
          <p:spPr bwMode="auto">
            <a:xfrm>
              <a:off x="2461" y="2568"/>
              <a:ext cx="727" cy="733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1" name="Freeform 5"/>
            <p:cNvSpPr>
              <a:spLocks/>
            </p:cNvSpPr>
            <p:nvPr/>
          </p:nvSpPr>
          <p:spPr bwMode="auto">
            <a:xfrm>
              <a:off x="2461" y="3301"/>
              <a:ext cx="727" cy="733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2" name="Freeform 6"/>
            <p:cNvSpPr>
              <a:spLocks/>
            </p:cNvSpPr>
            <p:nvPr/>
          </p:nvSpPr>
          <p:spPr bwMode="auto">
            <a:xfrm>
              <a:off x="1735" y="3301"/>
              <a:ext cx="726" cy="733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3" name="Freeform 7"/>
            <p:cNvSpPr>
              <a:spLocks/>
            </p:cNvSpPr>
            <p:nvPr/>
          </p:nvSpPr>
          <p:spPr bwMode="auto">
            <a:xfrm>
              <a:off x="1735" y="2568"/>
              <a:ext cx="726" cy="733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4" name="Freeform 8"/>
            <p:cNvSpPr>
              <a:spLocks/>
            </p:cNvSpPr>
            <p:nvPr/>
          </p:nvSpPr>
          <p:spPr bwMode="auto">
            <a:xfrm>
              <a:off x="1971" y="2827"/>
              <a:ext cx="485" cy="513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5" name="Freeform 9"/>
            <p:cNvSpPr>
              <a:spLocks/>
            </p:cNvSpPr>
            <p:nvPr/>
          </p:nvSpPr>
          <p:spPr bwMode="auto">
            <a:xfrm>
              <a:off x="1973" y="3332"/>
              <a:ext cx="133" cy="351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6" name="Freeform 10"/>
            <p:cNvSpPr>
              <a:spLocks/>
            </p:cNvSpPr>
            <p:nvPr/>
          </p:nvSpPr>
          <p:spPr bwMode="auto">
            <a:xfrm>
              <a:off x="2096" y="3323"/>
              <a:ext cx="663" cy="356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7" name="Freeform 11"/>
            <p:cNvSpPr>
              <a:spLocks/>
            </p:cNvSpPr>
            <p:nvPr/>
          </p:nvSpPr>
          <p:spPr bwMode="auto">
            <a:xfrm>
              <a:off x="2401" y="3425"/>
              <a:ext cx="528" cy="322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8" name="Freeform 12"/>
            <p:cNvSpPr>
              <a:spLocks/>
            </p:cNvSpPr>
            <p:nvPr/>
          </p:nvSpPr>
          <p:spPr bwMode="auto">
            <a:xfrm>
              <a:off x="2677" y="2901"/>
              <a:ext cx="356" cy="227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9" name="Freeform 13"/>
            <p:cNvSpPr>
              <a:spLocks/>
            </p:cNvSpPr>
            <p:nvPr/>
          </p:nvSpPr>
          <p:spPr bwMode="auto">
            <a:xfrm>
              <a:off x="2679" y="2913"/>
              <a:ext cx="75" cy="410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46126" name="Freeform 14"/>
          <p:cNvSpPr>
            <a:spLocks/>
          </p:cNvSpPr>
          <p:nvPr/>
        </p:nvSpPr>
        <p:spPr bwMode="auto">
          <a:xfrm>
            <a:off x="4932363" y="4292600"/>
            <a:ext cx="360362" cy="298450"/>
          </a:xfrm>
          <a:custGeom>
            <a:avLst/>
            <a:gdLst>
              <a:gd name="T0" fmla="*/ 2147483647 w 1361"/>
              <a:gd name="T1" fmla="*/ 2147483647 h 1317"/>
              <a:gd name="T2" fmla="*/ 2147483647 w 1361"/>
              <a:gd name="T3" fmla="*/ 2147483647 h 1317"/>
              <a:gd name="T4" fmla="*/ 2147483647 w 1361"/>
              <a:gd name="T5" fmla="*/ 2147483647 h 1317"/>
              <a:gd name="T6" fmla="*/ 2147483647 w 1361"/>
              <a:gd name="T7" fmla="*/ 2147483647 h 1317"/>
              <a:gd name="T8" fmla="*/ 2147483647 w 1361"/>
              <a:gd name="T9" fmla="*/ 2147483647 h 1317"/>
              <a:gd name="T10" fmla="*/ 2147483647 w 1361"/>
              <a:gd name="T11" fmla="*/ 2147483647 h 1317"/>
              <a:gd name="T12" fmla="*/ 2147483647 w 1361"/>
              <a:gd name="T13" fmla="*/ 2147483647 h 1317"/>
              <a:gd name="T14" fmla="*/ 2147483647 w 1361"/>
              <a:gd name="T15" fmla="*/ 2147483647 h 1317"/>
              <a:gd name="T16" fmla="*/ 2147483647 w 1361"/>
              <a:gd name="T17" fmla="*/ 2147483647 h 1317"/>
              <a:gd name="T18" fmla="*/ 2147483647 w 1361"/>
              <a:gd name="T19" fmla="*/ 2147483647 h 1317"/>
              <a:gd name="T20" fmla="*/ 2147483647 w 1361"/>
              <a:gd name="T21" fmla="*/ 2147483647 h 1317"/>
              <a:gd name="T22" fmla="*/ 2147483647 w 1361"/>
              <a:gd name="T23" fmla="*/ 2147483647 h 1317"/>
              <a:gd name="T24" fmla="*/ 2147483647 w 1361"/>
              <a:gd name="T25" fmla="*/ 2147483647 h 1317"/>
              <a:gd name="T26" fmla="*/ 2147483647 w 1361"/>
              <a:gd name="T27" fmla="*/ 2147483647 h 1317"/>
              <a:gd name="T28" fmla="*/ 2147483647 w 1361"/>
              <a:gd name="T29" fmla="*/ 2147483647 h 1317"/>
              <a:gd name="T30" fmla="*/ 2147483647 w 1361"/>
              <a:gd name="T31" fmla="*/ 2147483647 h 1317"/>
              <a:gd name="T32" fmla="*/ 2147483647 w 1361"/>
              <a:gd name="T33" fmla="*/ 2147483647 h 1317"/>
              <a:gd name="T34" fmla="*/ 2147483647 w 1361"/>
              <a:gd name="T35" fmla="*/ 2147483647 h 1317"/>
              <a:gd name="T36" fmla="*/ 2147483647 w 1361"/>
              <a:gd name="T37" fmla="*/ 2147483647 h 1317"/>
              <a:gd name="T38" fmla="*/ 2147483647 w 1361"/>
              <a:gd name="T39" fmla="*/ 2147483647 h 1317"/>
              <a:gd name="T40" fmla="*/ 2147483647 w 1361"/>
              <a:gd name="T41" fmla="*/ 2147483647 h 1317"/>
              <a:gd name="T42" fmla="*/ 2147483647 w 1361"/>
              <a:gd name="T43" fmla="*/ 2147483647 h 1317"/>
              <a:gd name="T44" fmla="*/ 2147483647 w 1361"/>
              <a:gd name="T45" fmla="*/ 2147483647 h 1317"/>
              <a:gd name="T46" fmla="*/ 2147483647 w 1361"/>
              <a:gd name="T47" fmla="*/ 2147483647 h 1317"/>
              <a:gd name="T48" fmla="*/ 2147483647 w 1361"/>
              <a:gd name="T49" fmla="*/ 2147483647 h 1317"/>
              <a:gd name="T50" fmla="*/ 2147483647 w 1361"/>
              <a:gd name="T51" fmla="*/ 2147483647 h 1317"/>
              <a:gd name="T52" fmla="*/ 2147483647 w 1361"/>
              <a:gd name="T53" fmla="*/ 2147483647 h 1317"/>
              <a:gd name="T54" fmla="*/ 2147483647 w 1361"/>
              <a:gd name="T55" fmla="*/ 2147483647 h 1317"/>
              <a:gd name="T56" fmla="*/ 2147483647 w 1361"/>
              <a:gd name="T57" fmla="*/ 2147483647 h 1317"/>
              <a:gd name="T58" fmla="*/ 2147483647 w 1361"/>
              <a:gd name="T59" fmla="*/ 2147483647 h 1317"/>
              <a:gd name="T60" fmla="*/ 2147483647 w 1361"/>
              <a:gd name="T61" fmla="*/ 2147483647 h 1317"/>
              <a:gd name="T62" fmla="*/ 2147483647 w 1361"/>
              <a:gd name="T63" fmla="*/ 2147483647 h 1317"/>
              <a:gd name="T64" fmla="*/ 2147483647 w 1361"/>
              <a:gd name="T65" fmla="*/ 2147483647 h 1317"/>
              <a:gd name="T66" fmla="*/ 2147483647 w 1361"/>
              <a:gd name="T67" fmla="*/ 2147483647 h 1317"/>
              <a:gd name="T68" fmla="*/ 2147483647 w 1361"/>
              <a:gd name="T69" fmla="*/ 2147483647 h 1317"/>
              <a:gd name="T70" fmla="*/ 2147483647 w 1361"/>
              <a:gd name="T71" fmla="*/ 2147483647 h 1317"/>
              <a:gd name="T72" fmla="*/ 2147483647 w 1361"/>
              <a:gd name="T73" fmla="*/ 2147483647 h 1317"/>
              <a:gd name="T74" fmla="*/ 2147483647 w 1361"/>
              <a:gd name="T75" fmla="*/ 2147483647 h 1317"/>
              <a:gd name="T76" fmla="*/ 2147483647 w 1361"/>
              <a:gd name="T77" fmla="*/ 2147483647 h 1317"/>
              <a:gd name="T78" fmla="*/ 2147483647 w 1361"/>
              <a:gd name="T79" fmla="*/ 2147483647 h 1317"/>
              <a:gd name="T80" fmla="*/ 2147483647 w 1361"/>
              <a:gd name="T81" fmla="*/ 2147483647 h 1317"/>
              <a:gd name="T82" fmla="*/ 2147483647 w 1361"/>
              <a:gd name="T83" fmla="*/ 2147483647 h 1317"/>
              <a:gd name="T84" fmla="*/ 2147483647 w 1361"/>
              <a:gd name="T85" fmla="*/ 2147483647 h 1317"/>
              <a:gd name="T86" fmla="*/ 2147483647 w 1361"/>
              <a:gd name="T87" fmla="*/ 0 h 131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"/>
              <a:gd name="T133" fmla="*/ 0 h 1317"/>
              <a:gd name="T134" fmla="*/ 1361 w 1361"/>
              <a:gd name="T135" fmla="*/ 1317 h 131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" h="1317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27" name="Freeform 15"/>
          <p:cNvSpPr>
            <a:spLocks/>
          </p:cNvSpPr>
          <p:nvPr/>
        </p:nvSpPr>
        <p:spPr bwMode="auto">
          <a:xfrm>
            <a:off x="3870325" y="4384675"/>
            <a:ext cx="1257300" cy="901700"/>
          </a:xfrm>
          <a:custGeom>
            <a:avLst/>
            <a:gdLst>
              <a:gd name="T0" fmla="*/ 2147483647 w 4749"/>
              <a:gd name="T1" fmla="*/ 2147483647 h 3780"/>
              <a:gd name="T2" fmla="*/ 2147483647 w 4749"/>
              <a:gd name="T3" fmla="*/ 2147483647 h 3780"/>
              <a:gd name="T4" fmla="*/ 2147483647 w 4749"/>
              <a:gd name="T5" fmla="*/ 2147483647 h 3780"/>
              <a:gd name="T6" fmla="*/ 2147483647 w 4749"/>
              <a:gd name="T7" fmla="*/ 0 h 3780"/>
              <a:gd name="T8" fmla="*/ 0 w 4749"/>
              <a:gd name="T9" fmla="*/ 2147483647 h 3780"/>
              <a:gd name="T10" fmla="*/ 2147483647 w 4749"/>
              <a:gd name="T11" fmla="*/ 2147483647 h 37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"/>
              <a:gd name="T19" fmla="*/ 0 h 3780"/>
              <a:gd name="T20" fmla="*/ 4749 w 4749"/>
              <a:gd name="T21" fmla="*/ 3780 h 37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" h="378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546128" name="Rectangle 16"/>
          <p:cNvSpPr>
            <a:spLocks noChangeArrowheads="1"/>
          </p:cNvSpPr>
          <p:nvPr/>
        </p:nvSpPr>
        <p:spPr bwMode="auto">
          <a:xfrm>
            <a:off x="1763713" y="3429000"/>
            <a:ext cx="3816350" cy="3313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3255" name="Rectangle 1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Orientation Normalization</a:t>
            </a:r>
          </a:p>
        </p:txBody>
      </p:sp>
      <p:sp>
        <p:nvSpPr>
          <p:cNvPr id="3546130" name="Rectangle 18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Compute orientation histogram</a:t>
            </a:r>
          </a:p>
          <a:p>
            <a:pPr eaLnBrk="1" hangingPunct="1"/>
            <a:r>
              <a:rPr lang="en-US" smtClean="0"/>
              <a:t>Select dominant orientation</a:t>
            </a:r>
          </a:p>
          <a:p>
            <a:pPr eaLnBrk="1" hangingPunct="1"/>
            <a:r>
              <a:rPr lang="en-US" smtClean="0"/>
              <a:t>Normalize: rotate to fixed orientation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084888" y="4652963"/>
            <a:ext cx="2608262" cy="1690687"/>
            <a:chOff x="3787" y="2931"/>
            <a:chExt cx="1643" cy="1065"/>
          </a:xfrm>
        </p:grpSpPr>
        <p:sp>
          <p:nvSpPr>
            <p:cNvPr id="53277" name="Freeform 20"/>
            <p:cNvSpPr>
              <a:spLocks/>
            </p:cNvSpPr>
            <p:nvPr/>
          </p:nvSpPr>
          <p:spPr bwMode="auto">
            <a:xfrm>
              <a:off x="3860" y="2931"/>
              <a:ext cx="1446" cy="15"/>
            </a:xfrm>
            <a:custGeom>
              <a:avLst/>
              <a:gdLst>
                <a:gd name="T0" fmla="*/ 1 w 8674"/>
                <a:gd name="T1" fmla="*/ 0 h 103"/>
                <a:gd name="T2" fmla="*/ 1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1 w 8674"/>
                <a:gd name="T9" fmla="*/ 0 h 103"/>
                <a:gd name="T10" fmla="*/ 1 w 8674"/>
                <a:gd name="T11" fmla="*/ 0 h 103"/>
                <a:gd name="T12" fmla="*/ 1 w 8674"/>
                <a:gd name="T13" fmla="*/ 0 h 103"/>
                <a:gd name="T14" fmla="*/ 1 w 8674"/>
                <a:gd name="T15" fmla="*/ 0 h 103"/>
                <a:gd name="T16" fmla="*/ 1 w 8674"/>
                <a:gd name="T17" fmla="*/ 0 h 103"/>
                <a:gd name="T18" fmla="*/ 1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Freeform 21"/>
            <p:cNvSpPr>
              <a:spLocks/>
            </p:cNvSpPr>
            <p:nvPr/>
          </p:nvSpPr>
          <p:spPr bwMode="auto">
            <a:xfrm>
              <a:off x="5291" y="2939"/>
              <a:ext cx="15" cy="794"/>
            </a:xfrm>
            <a:custGeom>
              <a:avLst/>
              <a:gdLst>
                <a:gd name="T0" fmla="*/ 0 w 92"/>
                <a:gd name="T1" fmla="*/ 0 h 5560"/>
                <a:gd name="T2" fmla="*/ 0 w 92"/>
                <a:gd name="T3" fmla="*/ 0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0 h 5560"/>
                <a:gd name="T10" fmla="*/ 0 w 92"/>
                <a:gd name="T11" fmla="*/ 0 h 5560"/>
                <a:gd name="T12" fmla="*/ 0 w 92"/>
                <a:gd name="T13" fmla="*/ 0 h 5560"/>
                <a:gd name="T14" fmla="*/ 0 w 92"/>
                <a:gd name="T15" fmla="*/ 0 h 5560"/>
                <a:gd name="T16" fmla="*/ 0 w 92"/>
                <a:gd name="T17" fmla="*/ 0 h 5560"/>
                <a:gd name="T18" fmla="*/ 0 w 92"/>
                <a:gd name="T19" fmla="*/ 0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Freeform 22"/>
            <p:cNvSpPr>
              <a:spLocks/>
            </p:cNvSpPr>
            <p:nvPr/>
          </p:nvSpPr>
          <p:spPr bwMode="auto">
            <a:xfrm>
              <a:off x="3853" y="3718"/>
              <a:ext cx="1445" cy="15"/>
            </a:xfrm>
            <a:custGeom>
              <a:avLst/>
              <a:gdLst>
                <a:gd name="T0" fmla="*/ 0 w 8674"/>
                <a:gd name="T1" fmla="*/ 0 h 102"/>
                <a:gd name="T2" fmla="*/ 0 w 8674"/>
                <a:gd name="T3" fmla="*/ 0 h 102"/>
                <a:gd name="T4" fmla="*/ 1 w 8674"/>
                <a:gd name="T5" fmla="*/ 0 h 102"/>
                <a:gd name="T6" fmla="*/ 1 w 8674"/>
                <a:gd name="T7" fmla="*/ 0 h 102"/>
                <a:gd name="T8" fmla="*/ 0 w 8674"/>
                <a:gd name="T9" fmla="*/ 0 h 102"/>
                <a:gd name="T10" fmla="*/ 0 w 8674"/>
                <a:gd name="T11" fmla="*/ 0 h 102"/>
                <a:gd name="T12" fmla="*/ 0 w 8674"/>
                <a:gd name="T13" fmla="*/ 0 h 102"/>
                <a:gd name="T14" fmla="*/ 0 w 8674"/>
                <a:gd name="T15" fmla="*/ 0 h 102"/>
                <a:gd name="T16" fmla="*/ 0 w 8674"/>
                <a:gd name="T17" fmla="*/ 0 h 102"/>
                <a:gd name="T18" fmla="*/ 0 w 8674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2"/>
                <a:gd name="T32" fmla="*/ 8674 w 8674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2">
                  <a:moveTo>
                    <a:pt x="0" y="51"/>
                  </a:moveTo>
                  <a:lnTo>
                    <a:pt x="45" y="102"/>
                  </a:lnTo>
                  <a:lnTo>
                    <a:pt x="8674" y="102"/>
                  </a:lnTo>
                  <a:lnTo>
                    <a:pt x="8674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Freeform 23"/>
            <p:cNvSpPr>
              <a:spLocks/>
            </p:cNvSpPr>
            <p:nvPr/>
          </p:nvSpPr>
          <p:spPr bwMode="auto">
            <a:xfrm>
              <a:off x="3853" y="2931"/>
              <a:ext cx="15" cy="795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0 h 5561"/>
                <a:gd name="T6" fmla="*/ 0 w 91"/>
                <a:gd name="T7" fmla="*/ 0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Rectangle 24"/>
            <p:cNvSpPr>
              <a:spLocks noChangeArrowheads="1"/>
            </p:cNvSpPr>
            <p:nvPr/>
          </p:nvSpPr>
          <p:spPr bwMode="auto">
            <a:xfrm>
              <a:off x="3860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2" name="Freeform 25"/>
            <p:cNvSpPr>
              <a:spLocks/>
            </p:cNvSpPr>
            <p:nvPr/>
          </p:nvSpPr>
          <p:spPr bwMode="auto">
            <a:xfrm>
              <a:off x="3860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Freeform 26"/>
            <p:cNvSpPr>
              <a:spLocks/>
            </p:cNvSpPr>
            <p:nvPr/>
          </p:nvSpPr>
          <p:spPr bwMode="auto">
            <a:xfrm>
              <a:off x="4058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4" name="Freeform 27"/>
            <p:cNvSpPr>
              <a:spLocks/>
            </p:cNvSpPr>
            <p:nvPr/>
          </p:nvSpPr>
          <p:spPr bwMode="auto">
            <a:xfrm>
              <a:off x="3853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5" name="Freeform 28"/>
            <p:cNvSpPr>
              <a:spLocks/>
            </p:cNvSpPr>
            <p:nvPr/>
          </p:nvSpPr>
          <p:spPr bwMode="auto">
            <a:xfrm>
              <a:off x="3853" y="3522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6" name="Rectangle 29"/>
            <p:cNvSpPr>
              <a:spLocks noChangeArrowheads="1"/>
            </p:cNvSpPr>
            <p:nvPr/>
          </p:nvSpPr>
          <p:spPr bwMode="auto">
            <a:xfrm>
              <a:off x="4066" y="3135"/>
              <a:ext cx="205" cy="59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7" name="Freeform 30"/>
            <p:cNvSpPr>
              <a:spLocks/>
            </p:cNvSpPr>
            <p:nvPr/>
          </p:nvSpPr>
          <p:spPr bwMode="auto">
            <a:xfrm>
              <a:off x="4066" y="312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8" name="Freeform 31"/>
            <p:cNvSpPr>
              <a:spLocks/>
            </p:cNvSpPr>
            <p:nvPr/>
          </p:nvSpPr>
          <p:spPr bwMode="auto">
            <a:xfrm>
              <a:off x="4264" y="3135"/>
              <a:ext cx="15" cy="598"/>
            </a:xfrm>
            <a:custGeom>
              <a:avLst/>
              <a:gdLst>
                <a:gd name="T0" fmla="*/ 0 w 92"/>
                <a:gd name="T1" fmla="*/ 0 h 4184"/>
                <a:gd name="T2" fmla="*/ 0 w 92"/>
                <a:gd name="T3" fmla="*/ 0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0 h 4184"/>
                <a:gd name="T10" fmla="*/ 0 w 92"/>
                <a:gd name="T11" fmla="*/ 0 h 4184"/>
                <a:gd name="T12" fmla="*/ 0 w 92"/>
                <a:gd name="T13" fmla="*/ 0 h 4184"/>
                <a:gd name="T14" fmla="*/ 0 w 92"/>
                <a:gd name="T15" fmla="*/ 0 h 4184"/>
                <a:gd name="T16" fmla="*/ 0 w 92"/>
                <a:gd name="T17" fmla="*/ 0 h 4184"/>
                <a:gd name="T18" fmla="*/ 0 w 92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9" name="Freeform 32"/>
            <p:cNvSpPr>
              <a:spLocks/>
            </p:cNvSpPr>
            <p:nvPr/>
          </p:nvSpPr>
          <p:spPr bwMode="auto">
            <a:xfrm>
              <a:off x="4058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0" name="Freeform 33"/>
            <p:cNvSpPr>
              <a:spLocks/>
            </p:cNvSpPr>
            <p:nvPr/>
          </p:nvSpPr>
          <p:spPr bwMode="auto">
            <a:xfrm>
              <a:off x="4058" y="3128"/>
              <a:ext cx="15" cy="598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0 h 4184"/>
                <a:gd name="T6" fmla="*/ 0 w 91"/>
                <a:gd name="T7" fmla="*/ 0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1" name="Rectangle 34"/>
            <p:cNvSpPr>
              <a:spLocks noChangeArrowheads="1"/>
            </p:cNvSpPr>
            <p:nvPr/>
          </p:nvSpPr>
          <p:spPr bwMode="auto">
            <a:xfrm>
              <a:off x="4271" y="3332"/>
              <a:ext cx="206" cy="394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2" name="Freeform 35"/>
            <p:cNvSpPr>
              <a:spLocks/>
            </p:cNvSpPr>
            <p:nvPr/>
          </p:nvSpPr>
          <p:spPr bwMode="auto">
            <a:xfrm>
              <a:off x="4264" y="3325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3" name="Freeform 36"/>
            <p:cNvSpPr>
              <a:spLocks/>
            </p:cNvSpPr>
            <p:nvPr/>
          </p:nvSpPr>
          <p:spPr bwMode="auto">
            <a:xfrm>
              <a:off x="4264" y="3332"/>
              <a:ext cx="15" cy="401"/>
            </a:xfrm>
            <a:custGeom>
              <a:avLst/>
              <a:gdLst>
                <a:gd name="T0" fmla="*/ 0 w 92"/>
                <a:gd name="T1" fmla="*/ 0 h 2806"/>
                <a:gd name="T2" fmla="*/ 0 w 92"/>
                <a:gd name="T3" fmla="*/ 0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0 h 2806"/>
                <a:gd name="T10" fmla="*/ 0 w 92"/>
                <a:gd name="T11" fmla="*/ 0 h 2806"/>
                <a:gd name="T12" fmla="*/ 0 w 92"/>
                <a:gd name="T13" fmla="*/ 0 h 2806"/>
                <a:gd name="T14" fmla="*/ 0 w 92"/>
                <a:gd name="T15" fmla="*/ 0 h 2806"/>
                <a:gd name="T16" fmla="*/ 0 w 92"/>
                <a:gd name="T17" fmla="*/ 0 h 2806"/>
                <a:gd name="T18" fmla="*/ 0 w 92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4" name="Freeform 37"/>
            <p:cNvSpPr>
              <a:spLocks/>
            </p:cNvSpPr>
            <p:nvPr/>
          </p:nvSpPr>
          <p:spPr bwMode="auto">
            <a:xfrm>
              <a:off x="4271" y="3718"/>
              <a:ext cx="213" cy="15"/>
            </a:xfrm>
            <a:custGeom>
              <a:avLst/>
              <a:gdLst>
                <a:gd name="T0" fmla="*/ 0 w 1277"/>
                <a:gd name="T1" fmla="*/ 0 h 102"/>
                <a:gd name="T2" fmla="*/ 0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0 w 1277"/>
                <a:gd name="T9" fmla="*/ 0 h 102"/>
                <a:gd name="T10" fmla="*/ 0 w 1277"/>
                <a:gd name="T11" fmla="*/ 0 h 102"/>
                <a:gd name="T12" fmla="*/ 0 w 1277"/>
                <a:gd name="T13" fmla="*/ 0 h 102"/>
                <a:gd name="T14" fmla="*/ 0 w 1277"/>
                <a:gd name="T15" fmla="*/ 0 h 102"/>
                <a:gd name="T16" fmla="*/ 0 w 1277"/>
                <a:gd name="T17" fmla="*/ 0 h 102"/>
                <a:gd name="T18" fmla="*/ 0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5" name="Freeform 38"/>
            <p:cNvSpPr>
              <a:spLocks/>
            </p:cNvSpPr>
            <p:nvPr/>
          </p:nvSpPr>
          <p:spPr bwMode="auto">
            <a:xfrm>
              <a:off x="4469" y="3325"/>
              <a:ext cx="15" cy="401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0 h 2806"/>
                <a:gd name="T6" fmla="*/ 0 w 91"/>
                <a:gd name="T7" fmla="*/ 0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6" name="Rectangle 39"/>
            <p:cNvSpPr>
              <a:spLocks noChangeArrowheads="1"/>
            </p:cNvSpPr>
            <p:nvPr/>
          </p:nvSpPr>
          <p:spPr bwMode="auto">
            <a:xfrm>
              <a:off x="4477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7" name="Freeform 40"/>
            <p:cNvSpPr>
              <a:spLocks/>
            </p:cNvSpPr>
            <p:nvPr/>
          </p:nvSpPr>
          <p:spPr bwMode="auto">
            <a:xfrm>
              <a:off x="4477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8" name="Freeform 41"/>
            <p:cNvSpPr>
              <a:spLocks/>
            </p:cNvSpPr>
            <p:nvPr/>
          </p:nvSpPr>
          <p:spPr bwMode="auto">
            <a:xfrm>
              <a:off x="4674" y="3595"/>
              <a:ext cx="16" cy="138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9" name="Freeform 42"/>
            <p:cNvSpPr>
              <a:spLocks/>
            </p:cNvSpPr>
            <p:nvPr/>
          </p:nvSpPr>
          <p:spPr bwMode="auto">
            <a:xfrm>
              <a:off x="4469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0" name="Freeform 43"/>
            <p:cNvSpPr>
              <a:spLocks/>
            </p:cNvSpPr>
            <p:nvPr/>
          </p:nvSpPr>
          <p:spPr bwMode="auto">
            <a:xfrm>
              <a:off x="4469" y="3587"/>
              <a:ext cx="15" cy="139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1" name="Rectangle 44"/>
            <p:cNvSpPr>
              <a:spLocks noChangeArrowheads="1"/>
            </p:cNvSpPr>
            <p:nvPr/>
          </p:nvSpPr>
          <p:spPr bwMode="auto">
            <a:xfrm>
              <a:off x="4682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2" name="Freeform 45"/>
            <p:cNvSpPr>
              <a:spLocks/>
            </p:cNvSpPr>
            <p:nvPr/>
          </p:nvSpPr>
          <p:spPr bwMode="auto">
            <a:xfrm>
              <a:off x="4682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Freeform 46"/>
            <p:cNvSpPr>
              <a:spLocks/>
            </p:cNvSpPr>
            <p:nvPr/>
          </p:nvSpPr>
          <p:spPr bwMode="auto">
            <a:xfrm>
              <a:off x="4880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Freeform 47"/>
            <p:cNvSpPr>
              <a:spLocks/>
            </p:cNvSpPr>
            <p:nvPr/>
          </p:nvSpPr>
          <p:spPr bwMode="auto">
            <a:xfrm>
              <a:off x="4674" y="3718"/>
              <a:ext cx="214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5" name="Freeform 48"/>
            <p:cNvSpPr>
              <a:spLocks/>
            </p:cNvSpPr>
            <p:nvPr/>
          </p:nvSpPr>
          <p:spPr bwMode="auto">
            <a:xfrm>
              <a:off x="4674" y="3522"/>
              <a:ext cx="16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Rectangle 49"/>
            <p:cNvSpPr>
              <a:spLocks noChangeArrowheads="1"/>
            </p:cNvSpPr>
            <p:nvPr/>
          </p:nvSpPr>
          <p:spPr bwMode="auto">
            <a:xfrm>
              <a:off x="4888" y="3660"/>
              <a:ext cx="205" cy="66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7" name="Freeform 50"/>
            <p:cNvSpPr>
              <a:spLocks/>
            </p:cNvSpPr>
            <p:nvPr/>
          </p:nvSpPr>
          <p:spPr bwMode="auto">
            <a:xfrm>
              <a:off x="4880" y="3653"/>
              <a:ext cx="213" cy="14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Freeform 51"/>
            <p:cNvSpPr>
              <a:spLocks/>
            </p:cNvSpPr>
            <p:nvPr/>
          </p:nvSpPr>
          <p:spPr bwMode="auto">
            <a:xfrm>
              <a:off x="4880" y="3660"/>
              <a:ext cx="15" cy="73"/>
            </a:xfrm>
            <a:custGeom>
              <a:avLst/>
              <a:gdLst>
                <a:gd name="T0" fmla="*/ 0 w 91"/>
                <a:gd name="T1" fmla="*/ 0 h 510"/>
                <a:gd name="T2" fmla="*/ 0 w 91"/>
                <a:gd name="T3" fmla="*/ 0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0 h 510"/>
                <a:gd name="T10" fmla="*/ 0 w 91"/>
                <a:gd name="T11" fmla="*/ 0 h 510"/>
                <a:gd name="T12" fmla="*/ 0 w 91"/>
                <a:gd name="T13" fmla="*/ 0 h 510"/>
                <a:gd name="T14" fmla="*/ 0 w 91"/>
                <a:gd name="T15" fmla="*/ 0 h 510"/>
                <a:gd name="T16" fmla="*/ 0 w 91"/>
                <a:gd name="T17" fmla="*/ 0 h 510"/>
                <a:gd name="T18" fmla="*/ 0 w 91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9" name="Freeform 52"/>
            <p:cNvSpPr>
              <a:spLocks/>
            </p:cNvSpPr>
            <p:nvPr/>
          </p:nvSpPr>
          <p:spPr bwMode="auto">
            <a:xfrm>
              <a:off x="4888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0" name="Freeform 53"/>
            <p:cNvSpPr>
              <a:spLocks/>
            </p:cNvSpPr>
            <p:nvPr/>
          </p:nvSpPr>
          <p:spPr bwMode="auto">
            <a:xfrm>
              <a:off x="5085" y="3653"/>
              <a:ext cx="16" cy="73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0 h 510"/>
                <a:gd name="T6" fmla="*/ 0 w 92"/>
                <a:gd name="T7" fmla="*/ 0 h 510"/>
                <a:gd name="T8" fmla="*/ 0 w 92"/>
                <a:gd name="T9" fmla="*/ 0 h 510"/>
                <a:gd name="T10" fmla="*/ 0 w 92"/>
                <a:gd name="T11" fmla="*/ 0 h 510"/>
                <a:gd name="T12" fmla="*/ 0 w 92"/>
                <a:gd name="T13" fmla="*/ 0 h 510"/>
                <a:gd name="T14" fmla="*/ 0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1" name="Rectangle 54"/>
            <p:cNvSpPr>
              <a:spLocks noChangeArrowheads="1"/>
            </p:cNvSpPr>
            <p:nvPr/>
          </p:nvSpPr>
          <p:spPr bwMode="auto">
            <a:xfrm>
              <a:off x="5093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2" name="Freeform 55"/>
            <p:cNvSpPr>
              <a:spLocks/>
            </p:cNvSpPr>
            <p:nvPr/>
          </p:nvSpPr>
          <p:spPr bwMode="auto">
            <a:xfrm>
              <a:off x="5093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3" name="Freeform 56"/>
            <p:cNvSpPr>
              <a:spLocks/>
            </p:cNvSpPr>
            <p:nvPr/>
          </p:nvSpPr>
          <p:spPr bwMode="auto">
            <a:xfrm>
              <a:off x="5291" y="3595"/>
              <a:ext cx="15" cy="138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4" name="Freeform 57"/>
            <p:cNvSpPr>
              <a:spLocks/>
            </p:cNvSpPr>
            <p:nvPr/>
          </p:nvSpPr>
          <p:spPr bwMode="auto">
            <a:xfrm>
              <a:off x="5085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5" name="Freeform 58"/>
            <p:cNvSpPr>
              <a:spLocks/>
            </p:cNvSpPr>
            <p:nvPr/>
          </p:nvSpPr>
          <p:spPr bwMode="auto">
            <a:xfrm>
              <a:off x="5085" y="3587"/>
              <a:ext cx="16" cy="139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6" name="Rectangle 59"/>
            <p:cNvSpPr>
              <a:spLocks noChangeArrowheads="1"/>
            </p:cNvSpPr>
            <p:nvPr/>
          </p:nvSpPr>
          <p:spPr bwMode="auto">
            <a:xfrm>
              <a:off x="3787" y="3785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7" name="Rectangle 60"/>
            <p:cNvSpPr>
              <a:spLocks noChangeArrowheads="1"/>
            </p:cNvSpPr>
            <p:nvPr/>
          </p:nvSpPr>
          <p:spPr bwMode="auto">
            <a:xfrm>
              <a:off x="5230" y="3764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8" name="Rectangle 61"/>
            <p:cNvSpPr>
              <a:spLocks noChangeArrowheads="1"/>
            </p:cNvSpPr>
            <p:nvPr/>
          </p:nvSpPr>
          <p:spPr bwMode="auto">
            <a:xfrm>
              <a:off x="5333" y="3746"/>
              <a:ext cx="97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  <p:sp>
        <p:nvSpPr>
          <p:cNvPr id="3546174" name="Freeform 62"/>
          <p:cNvSpPr>
            <a:spLocks/>
          </p:cNvSpPr>
          <p:nvPr/>
        </p:nvSpPr>
        <p:spPr bwMode="auto">
          <a:xfrm>
            <a:off x="6608763" y="5991225"/>
            <a:ext cx="125412" cy="109538"/>
          </a:xfrm>
          <a:custGeom>
            <a:avLst/>
            <a:gdLst>
              <a:gd name="T0" fmla="*/ 2147483647 w 477"/>
              <a:gd name="T1" fmla="*/ 2147483647 h 485"/>
              <a:gd name="T2" fmla="*/ 2147483647 w 477"/>
              <a:gd name="T3" fmla="*/ 0 h 485"/>
              <a:gd name="T4" fmla="*/ 0 w 477"/>
              <a:gd name="T5" fmla="*/ 2147483647 h 485"/>
              <a:gd name="T6" fmla="*/ 2147483647 w 477"/>
              <a:gd name="T7" fmla="*/ 2147483647 h 485"/>
              <a:gd name="T8" fmla="*/ 2147483647 w 477"/>
              <a:gd name="T9" fmla="*/ 0 h 485"/>
              <a:gd name="T10" fmla="*/ 2147483647 w 477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485"/>
              <a:gd name="T20" fmla="*/ 477 w 477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485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75" name="Freeform 63"/>
          <p:cNvSpPr>
            <a:spLocks/>
          </p:cNvSpPr>
          <p:nvPr/>
        </p:nvSpPr>
        <p:spPr bwMode="auto">
          <a:xfrm>
            <a:off x="6659563" y="6091238"/>
            <a:ext cx="23812" cy="176212"/>
          </a:xfrm>
          <a:custGeom>
            <a:avLst/>
            <a:gdLst>
              <a:gd name="T0" fmla="*/ 2147483647 w 92"/>
              <a:gd name="T1" fmla="*/ 2147483647 h 775"/>
              <a:gd name="T2" fmla="*/ 2147483647 w 92"/>
              <a:gd name="T3" fmla="*/ 2147483647 h 775"/>
              <a:gd name="T4" fmla="*/ 2147483647 w 92"/>
              <a:gd name="T5" fmla="*/ 0 h 775"/>
              <a:gd name="T6" fmla="*/ 0 w 92"/>
              <a:gd name="T7" fmla="*/ 0 h 775"/>
              <a:gd name="T8" fmla="*/ 0 w 92"/>
              <a:gd name="T9" fmla="*/ 2147483647 h 775"/>
              <a:gd name="T10" fmla="*/ 2147483647 w 92"/>
              <a:gd name="T11" fmla="*/ 2147483647 h 7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"/>
              <a:gd name="T19" fmla="*/ 0 h 775"/>
              <a:gd name="T20" fmla="*/ 92 w 92"/>
              <a:gd name="T21" fmla="*/ 775 h 7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" h="775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 rot="-3389670">
            <a:off x="3437731" y="3626645"/>
            <a:ext cx="2625725" cy="4246562"/>
            <a:chOff x="3948" y="1525"/>
            <a:chExt cx="1654" cy="2585"/>
          </a:xfrm>
        </p:grpSpPr>
        <p:sp>
          <p:nvSpPr>
            <p:cNvPr id="53263" name="AutoShape 65"/>
            <p:cNvSpPr>
              <a:spLocks noChangeAspect="1" noChangeArrowheads="1" noTextEdit="1"/>
            </p:cNvSpPr>
            <p:nvPr/>
          </p:nvSpPr>
          <p:spPr bwMode="auto">
            <a:xfrm>
              <a:off x="3948" y="1525"/>
              <a:ext cx="1654" cy="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Freeform 66"/>
            <p:cNvSpPr>
              <a:spLocks/>
            </p:cNvSpPr>
            <p:nvPr/>
          </p:nvSpPr>
          <p:spPr bwMode="auto">
            <a:xfrm>
              <a:off x="4035" y="1532"/>
              <a:ext cx="1438" cy="1378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0 h 9641"/>
                <a:gd name="T28" fmla="*/ 1 w 8629"/>
                <a:gd name="T29" fmla="*/ 0 h 9641"/>
                <a:gd name="T30" fmla="*/ 1 w 8629"/>
                <a:gd name="T31" fmla="*/ 0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0 h 9641"/>
                <a:gd name="T54" fmla="*/ 0 w 8629"/>
                <a:gd name="T55" fmla="*/ 0 h 9641"/>
                <a:gd name="T56" fmla="*/ 0 w 8629"/>
                <a:gd name="T57" fmla="*/ 0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Freeform 67"/>
            <p:cNvSpPr>
              <a:spLocks/>
            </p:cNvSpPr>
            <p:nvPr/>
          </p:nvSpPr>
          <p:spPr bwMode="auto">
            <a:xfrm>
              <a:off x="4754" y="1525"/>
              <a:ext cx="727" cy="696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Freeform 68"/>
            <p:cNvSpPr>
              <a:spLocks/>
            </p:cNvSpPr>
            <p:nvPr/>
          </p:nvSpPr>
          <p:spPr bwMode="auto">
            <a:xfrm>
              <a:off x="4754" y="2221"/>
              <a:ext cx="727" cy="696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Freeform 69"/>
            <p:cNvSpPr>
              <a:spLocks/>
            </p:cNvSpPr>
            <p:nvPr/>
          </p:nvSpPr>
          <p:spPr bwMode="auto">
            <a:xfrm>
              <a:off x="4028" y="2221"/>
              <a:ext cx="726" cy="696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Freeform 70"/>
            <p:cNvSpPr>
              <a:spLocks/>
            </p:cNvSpPr>
            <p:nvPr/>
          </p:nvSpPr>
          <p:spPr bwMode="auto">
            <a:xfrm>
              <a:off x="4028" y="1525"/>
              <a:ext cx="726" cy="696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Freeform 71"/>
            <p:cNvSpPr>
              <a:spLocks/>
            </p:cNvSpPr>
            <p:nvPr/>
          </p:nvSpPr>
          <p:spPr bwMode="auto">
            <a:xfrm>
              <a:off x="4264" y="1771"/>
              <a:ext cx="485" cy="487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Freeform 72"/>
            <p:cNvSpPr>
              <a:spLocks/>
            </p:cNvSpPr>
            <p:nvPr/>
          </p:nvSpPr>
          <p:spPr bwMode="auto">
            <a:xfrm>
              <a:off x="4266" y="2251"/>
              <a:ext cx="133" cy="333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Freeform 73"/>
            <p:cNvSpPr>
              <a:spLocks/>
            </p:cNvSpPr>
            <p:nvPr/>
          </p:nvSpPr>
          <p:spPr bwMode="auto">
            <a:xfrm>
              <a:off x="4389" y="2242"/>
              <a:ext cx="663" cy="338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Freeform 74"/>
            <p:cNvSpPr>
              <a:spLocks/>
            </p:cNvSpPr>
            <p:nvPr/>
          </p:nvSpPr>
          <p:spPr bwMode="auto">
            <a:xfrm>
              <a:off x="4694" y="2339"/>
              <a:ext cx="528" cy="306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Freeform 75"/>
            <p:cNvSpPr>
              <a:spLocks/>
            </p:cNvSpPr>
            <p:nvPr/>
          </p:nvSpPr>
          <p:spPr bwMode="auto">
            <a:xfrm>
              <a:off x="4970" y="1841"/>
              <a:ext cx="356" cy="216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Freeform 76"/>
            <p:cNvSpPr>
              <a:spLocks/>
            </p:cNvSpPr>
            <p:nvPr/>
          </p:nvSpPr>
          <p:spPr bwMode="auto">
            <a:xfrm>
              <a:off x="4972" y="1853"/>
              <a:ext cx="75" cy="389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Freeform 77"/>
            <p:cNvSpPr>
              <a:spLocks/>
            </p:cNvSpPr>
            <p:nvPr/>
          </p:nvSpPr>
          <p:spPr bwMode="auto">
            <a:xfrm>
              <a:off x="5375" y="1663"/>
              <a:ext cx="227" cy="188"/>
            </a:xfrm>
            <a:custGeom>
              <a:avLst/>
              <a:gdLst>
                <a:gd name="T0" fmla="*/ 0 w 1361"/>
                <a:gd name="T1" fmla="*/ 0 h 1317"/>
                <a:gd name="T2" fmla="*/ 0 w 1361"/>
                <a:gd name="T3" fmla="*/ 0 h 1317"/>
                <a:gd name="T4" fmla="*/ 0 w 1361"/>
                <a:gd name="T5" fmla="*/ 0 h 1317"/>
                <a:gd name="T6" fmla="*/ 0 w 1361"/>
                <a:gd name="T7" fmla="*/ 0 h 1317"/>
                <a:gd name="T8" fmla="*/ 0 w 1361"/>
                <a:gd name="T9" fmla="*/ 0 h 1317"/>
                <a:gd name="T10" fmla="*/ 0 w 1361"/>
                <a:gd name="T11" fmla="*/ 0 h 1317"/>
                <a:gd name="T12" fmla="*/ 0 w 1361"/>
                <a:gd name="T13" fmla="*/ 0 h 1317"/>
                <a:gd name="T14" fmla="*/ 0 w 1361"/>
                <a:gd name="T15" fmla="*/ 0 h 1317"/>
                <a:gd name="T16" fmla="*/ 0 w 1361"/>
                <a:gd name="T17" fmla="*/ 0 h 1317"/>
                <a:gd name="T18" fmla="*/ 0 w 1361"/>
                <a:gd name="T19" fmla="*/ 0 h 1317"/>
                <a:gd name="T20" fmla="*/ 0 w 1361"/>
                <a:gd name="T21" fmla="*/ 0 h 1317"/>
                <a:gd name="T22" fmla="*/ 0 w 1361"/>
                <a:gd name="T23" fmla="*/ 0 h 1317"/>
                <a:gd name="T24" fmla="*/ 0 w 1361"/>
                <a:gd name="T25" fmla="*/ 0 h 1317"/>
                <a:gd name="T26" fmla="*/ 0 w 1361"/>
                <a:gd name="T27" fmla="*/ 0 h 1317"/>
                <a:gd name="T28" fmla="*/ 0 w 1361"/>
                <a:gd name="T29" fmla="*/ 0 h 1317"/>
                <a:gd name="T30" fmla="*/ 0 w 1361"/>
                <a:gd name="T31" fmla="*/ 0 h 1317"/>
                <a:gd name="T32" fmla="*/ 0 w 1361"/>
                <a:gd name="T33" fmla="*/ 0 h 1317"/>
                <a:gd name="T34" fmla="*/ 0 w 1361"/>
                <a:gd name="T35" fmla="*/ 0 h 1317"/>
                <a:gd name="T36" fmla="*/ 0 w 1361"/>
                <a:gd name="T37" fmla="*/ 0 h 1317"/>
                <a:gd name="T38" fmla="*/ 0 w 1361"/>
                <a:gd name="T39" fmla="*/ 0 h 1317"/>
                <a:gd name="T40" fmla="*/ 0 w 1361"/>
                <a:gd name="T41" fmla="*/ 0 h 1317"/>
                <a:gd name="T42" fmla="*/ 0 w 1361"/>
                <a:gd name="T43" fmla="*/ 0 h 1317"/>
                <a:gd name="T44" fmla="*/ 0 w 1361"/>
                <a:gd name="T45" fmla="*/ 0 h 1317"/>
                <a:gd name="T46" fmla="*/ 0 w 1361"/>
                <a:gd name="T47" fmla="*/ 0 h 1317"/>
                <a:gd name="T48" fmla="*/ 0 w 1361"/>
                <a:gd name="T49" fmla="*/ 0 h 1317"/>
                <a:gd name="T50" fmla="*/ 0 w 1361"/>
                <a:gd name="T51" fmla="*/ 0 h 1317"/>
                <a:gd name="T52" fmla="*/ 0 w 1361"/>
                <a:gd name="T53" fmla="*/ 0 h 1317"/>
                <a:gd name="T54" fmla="*/ 0 w 1361"/>
                <a:gd name="T55" fmla="*/ 0 h 1317"/>
                <a:gd name="T56" fmla="*/ 0 w 1361"/>
                <a:gd name="T57" fmla="*/ 0 h 1317"/>
                <a:gd name="T58" fmla="*/ 0 w 1361"/>
                <a:gd name="T59" fmla="*/ 0 h 1317"/>
                <a:gd name="T60" fmla="*/ 0 w 1361"/>
                <a:gd name="T61" fmla="*/ 0 h 1317"/>
                <a:gd name="T62" fmla="*/ 0 w 1361"/>
                <a:gd name="T63" fmla="*/ 0 h 1317"/>
                <a:gd name="T64" fmla="*/ 0 w 1361"/>
                <a:gd name="T65" fmla="*/ 0 h 1317"/>
                <a:gd name="T66" fmla="*/ 0 w 1361"/>
                <a:gd name="T67" fmla="*/ 0 h 1317"/>
                <a:gd name="T68" fmla="*/ 0 w 1361"/>
                <a:gd name="T69" fmla="*/ 0 h 1317"/>
                <a:gd name="T70" fmla="*/ 0 w 1361"/>
                <a:gd name="T71" fmla="*/ 0 h 1317"/>
                <a:gd name="T72" fmla="*/ 0 w 1361"/>
                <a:gd name="T73" fmla="*/ 0 h 1317"/>
                <a:gd name="T74" fmla="*/ 0 w 1361"/>
                <a:gd name="T75" fmla="*/ 0 h 1317"/>
                <a:gd name="T76" fmla="*/ 0 w 1361"/>
                <a:gd name="T77" fmla="*/ 0 h 1317"/>
                <a:gd name="T78" fmla="*/ 0 w 1361"/>
                <a:gd name="T79" fmla="*/ 0 h 1317"/>
                <a:gd name="T80" fmla="*/ 0 w 1361"/>
                <a:gd name="T81" fmla="*/ 0 h 1317"/>
                <a:gd name="T82" fmla="*/ 0 w 1361"/>
                <a:gd name="T83" fmla="*/ 0 h 1317"/>
                <a:gd name="T84" fmla="*/ 0 w 1361"/>
                <a:gd name="T85" fmla="*/ 0 h 1317"/>
                <a:gd name="T86" fmla="*/ 0 w 1361"/>
                <a:gd name="T87" fmla="*/ 0 h 13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"/>
                <a:gd name="T133" fmla="*/ 0 h 1317"/>
                <a:gd name="T134" fmla="*/ 1361 w 1361"/>
                <a:gd name="T135" fmla="*/ 1317 h 13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" h="1317">
                  <a:moveTo>
                    <a:pt x="1361" y="0"/>
                  </a:moveTo>
                  <a:lnTo>
                    <a:pt x="625" y="1317"/>
                  </a:lnTo>
                  <a:lnTo>
                    <a:pt x="624" y="1307"/>
                  </a:lnTo>
                  <a:lnTo>
                    <a:pt x="622" y="1296"/>
                  </a:lnTo>
                  <a:lnTo>
                    <a:pt x="621" y="1285"/>
                  </a:lnTo>
                  <a:lnTo>
                    <a:pt x="619" y="1275"/>
                  </a:lnTo>
                  <a:lnTo>
                    <a:pt x="618" y="1265"/>
                  </a:lnTo>
                  <a:lnTo>
                    <a:pt x="616" y="1254"/>
                  </a:lnTo>
                  <a:lnTo>
                    <a:pt x="614" y="1244"/>
                  </a:lnTo>
                  <a:lnTo>
                    <a:pt x="613" y="1233"/>
                  </a:lnTo>
                  <a:lnTo>
                    <a:pt x="611" y="1223"/>
                  </a:lnTo>
                  <a:lnTo>
                    <a:pt x="609" y="1213"/>
                  </a:lnTo>
                  <a:lnTo>
                    <a:pt x="607" y="1203"/>
                  </a:lnTo>
                  <a:lnTo>
                    <a:pt x="605" y="1193"/>
                  </a:lnTo>
                  <a:lnTo>
                    <a:pt x="603" y="1184"/>
                  </a:lnTo>
                  <a:lnTo>
                    <a:pt x="601" y="1173"/>
                  </a:lnTo>
                  <a:lnTo>
                    <a:pt x="599" y="1163"/>
                  </a:lnTo>
                  <a:lnTo>
                    <a:pt x="597" y="1153"/>
                  </a:lnTo>
                  <a:lnTo>
                    <a:pt x="594" y="1143"/>
                  </a:lnTo>
                  <a:lnTo>
                    <a:pt x="592" y="1134"/>
                  </a:lnTo>
                  <a:lnTo>
                    <a:pt x="590" y="1124"/>
                  </a:lnTo>
                  <a:lnTo>
                    <a:pt x="587" y="1114"/>
                  </a:lnTo>
                  <a:lnTo>
                    <a:pt x="585" y="1104"/>
                  </a:lnTo>
                  <a:lnTo>
                    <a:pt x="582" y="1094"/>
                  </a:lnTo>
                  <a:lnTo>
                    <a:pt x="580" y="1085"/>
                  </a:lnTo>
                  <a:lnTo>
                    <a:pt x="577" y="1075"/>
                  </a:lnTo>
                  <a:lnTo>
                    <a:pt x="574" y="1066"/>
                  </a:lnTo>
                  <a:lnTo>
                    <a:pt x="572" y="1057"/>
                  </a:lnTo>
                  <a:lnTo>
                    <a:pt x="568" y="1047"/>
                  </a:lnTo>
                  <a:lnTo>
                    <a:pt x="565" y="1038"/>
                  </a:lnTo>
                  <a:lnTo>
                    <a:pt x="562" y="1029"/>
                  </a:lnTo>
                  <a:lnTo>
                    <a:pt x="559" y="1019"/>
                  </a:lnTo>
                  <a:lnTo>
                    <a:pt x="556" y="1009"/>
                  </a:lnTo>
                  <a:lnTo>
                    <a:pt x="553" y="1000"/>
                  </a:lnTo>
                  <a:lnTo>
                    <a:pt x="550" y="991"/>
                  </a:lnTo>
                  <a:lnTo>
                    <a:pt x="547" y="982"/>
                  </a:lnTo>
                  <a:lnTo>
                    <a:pt x="543" y="973"/>
                  </a:lnTo>
                  <a:lnTo>
                    <a:pt x="540" y="964"/>
                  </a:lnTo>
                  <a:lnTo>
                    <a:pt x="537" y="955"/>
                  </a:lnTo>
                  <a:lnTo>
                    <a:pt x="533" y="946"/>
                  </a:lnTo>
                  <a:lnTo>
                    <a:pt x="530" y="937"/>
                  </a:lnTo>
                  <a:lnTo>
                    <a:pt x="527" y="928"/>
                  </a:lnTo>
                  <a:lnTo>
                    <a:pt x="523" y="919"/>
                  </a:lnTo>
                  <a:lnTo>
                    <a:pt x="519" y="910"/>
                  </a:lnTo>
                  <a:lnTo>
                    <a:pt x="516" y="902"/>
                  </a:lnTo>
                  <a:lnTo>
                    <a:pt x="512" y="893"/>
                  </a:lnTo>
                  <a:lnTo>
                    <a:pt x="508" y="884"/>
                  </a:lnTo>
                  <a:lnTo>
                    <a:pt x="504" y="876"/>
                  </a:lnTo>
                  <a:lnTo>
                    <a:pt x="501" y="867"/>
                  </a:lnTo>
                  <a:lnTo>
                    <a:pt x="497" y="859"/>
                  </a:lnTo>
                  <a:lnTo>
                    <a:pt x="493" y="850"/>
                  </a:lnTo>
                  <a:lnTo>
                    <a:pt x="489" y="842"/>
                  </a:lnTo>
                  <a:lnTo>
                    <a:pt x="483" y="833"/>
                  </a:lnTo>
                  <a:lnTo>
                    <a:pt x="479" y="825"/>
                  </a:lnTo>
                  <a:lnTo>
                    <a:pt x="475" y="816"/>
                  </a:lnTo>
                  <a:lnTo>
                    <a:pt x="471" y="808"/>
                  </a:lnTo>
                  <a:lnTo>
                    <a:pt x="467" y="800"/>
                  </a:lnTo>
                  <a:lnTo>
                    <a:pt x="462" y="791"/>
                  </a:lnTo>
                  <a:lnTo>
                    <a:pt x="458" y="783"/>
                  </a:lnTo>
                  <a:lnTo>
                    <a:pt x="453" y="775"/>
                  </a:lnTo>
                  <a:lnTo>
                    <a:pt x="449" y="767"/>
                  </a:lnTo>
                  <a:lnTo>
                    <a:pt x="444" y="760"/>
                  </a:lnTo>
                  <a:lnTo>
                    <a:pt x="440" y="752"/>
                  </a:lnTo>
                  <a:lnTo>
                    <a:pt x="435" y="744"/>
                  </a:lnTo>
                  <a:lnTo>
                    <a:pt x="430" y="736"/>
                  </a:lnTo>
                  <a:lnTo>
                    <a:pt x="425" y="728"/>
                  </a:lnTo>
                  <a:lnTo>
                    <a:pt x="420" y="720"/>
                  </a:lnTo>
                  <a:lnTo>
                    <a:pt x="416" y="712"/>
                  </a:lnTo>
                  <a:lnTo>
                    <a:pt x="411" y="704"/>
                  </a:lnTo>
                  <a:lnTo>
                    <a:pt x="406" y="696"/>
                  </a:lnTo>
                  <a:lnTo>
                    <a:pt x="399" y="689"/>
                  </a:lnTo>
                  <a:lnTo>
                    <a:pt x="394" y="682"/>
                  </a:lnTo>
                  <a:lnTo>
                    <a:pt x="389" y="674"/>
                  </a:lnTo>
                  <a:lnTo>
                    <a:pt x="384" y="667"/>
                  </a:lnTo>
                  <a:lnTo>
                    <a:pt x="379" y="659"/>
                  </a:lnTo>
                  <a:lnTo>
                    <a:pt x="373" y="651"/>
                  </a:lnTo>
                  <a:lnTo>
                    <a:pt x="368" y="644"/>
                  </a:lnTo>
                  <a:lnTo>
                    <a:pt x="362" y="636"/>
                  </a:lnTo>
                  <a:lnTo>
                    <a:pt x="357" y="629"/>
                  </a:lnTo>
                  <a:lnTo>
                    <a:pt x="351" y="622"/>
                  </a:lnTo>
                  <a:lnTo>
                    <a:pt x="346" y="615"/>
                  </a:lnTo>
                  <a:lnTo>
                    <a:pt x="340" y="608"/>
                  </a:lnTo>
                  <a:lnTo>
                    <a:pt x="334" y="600"/>
                  </a:lnTo>
                  <a:lnTo>
                    <a:pt x="329" y="593"/>
                  </a:lnTo>
                  <a:lnTo>
                    <a:pt x="323" y="587"/>
                  </a:lnTo>
                  <a:lnTo>
                    <a:pt x="316" y="580"/>
                  </a:lnTo>
                  <a:lnTo>
                    <a:pt x="310" y="572"/>
                  </a:lnTo>
                  <a:lnTo>
                    <a:pt x="304" y="565"/>
                  </a:lnTo>
                  <a:lnTo>
                    <a:pt x="298" y="558"/>
                  </a:lnTo>
                  <a:lnTo>
                    <a:pt x="292" y="551"/>
                  </a:lnTo>
                  <a:lnTo>
                    <a:pt x="286" y="545"/>
                  </a:lnTo>
                  <a:lnTo>
                    <a:pt x="279" y="538"/>
                  </a:lnTo>
                  <a:lnTo>
                    <a:pt x="273" y="531"/>
                  </a:lnTo>
                  <a:lnTo>
                    <a:pt x="267" y="524"/>
                  </a:lnTo>
                  <a:lnTo>
                    <a:pt x="261" y="519"/>
                  </a:lnTo>
                  <a:lnTo>
                    <a:pt x="254" y="512"/>
                  </a:lnTo>
                  <a:lnTo>
                    <a:pt x="248" y="505"/>
                  </a:lnTo>
                  <a:lnTo>
                    <a:pt x="241" y="498"/>
                  </a:lnTo>
                  <a:lnTo>
                    <a:pt x="233" y="492"/>
                  </a:lnTo>
                  <a:lnTo>
                    <a:pt x="227" y="486"/>
                  </a:lnTo>
                  <a:lnTo>
                    <a:pt x="220" y="479"/>
                  </a:lnTo>
                  <a:lnTo>
                    <a:pt x="213" y="473"/>
                  </a:lnTo>
                  <a:lnTo>
                    <a:pt x="207" y="467"/>
                  </a:lnTo>
                  <a:lnTo>
                    <a:pt x="200" y="460"/>
                  </a:lnTo>
                  <a:lnTo>
                    <a:pt x="193" y="454"/>
                  </a:lnTo>
                  <a:lnTo>
                    <a:pt x="186" y="449"/>
                  </a:lnTo>
                  <a:lnTo>
                    <a:pt x="179" y="442"/>
                  </a:lnTo>
                  <a:lnTo>
                    <a:pt x="172" y="436"/>
                  </a:lnTo>
                  <a:lnTo>
                    <a:pt x="165" y="429"/>
                  </a:lnTo>
                  <a:lnTo>
                    <a:pt x="157" y="424"/>
                  </a:lnTo>
                  <a:lnTo>
                    <a:pt x="149" y="418"/>
                  </a:lnTo>
                  <a:lnTo>
                    <a:pt x="142" y="412"/>
                  </a:lnTo>
                  <a:lnTo>
                    <a:pt x="135" y="406"/>
                  </a:lnTo>
                  <a:lnTo>
                    <a:pt x="127" y="400"/>
                  </a:lnTo>
                  <a:lnTo>
                    <a:pt x="120" y="394"/>
                  </a:lnTo>
                  <a:lnTo>
                    <a:pt x="112" y="389"/>
                  </a:lnTo>
                  <a:lnTo>
                    <a:pt x="105" y="383"/>
                  </a:lnTo>
                  <a:lnTo>
                    <a:pt x="97" y="377"/>
                  </a:lnTo>
                  <a:lnTo>
                    <a:pt x="89" y="372"/>
                  </a:lnTo>
                  <a:lnTo>
                    <a:pt x="82" y="366"/>
                  </a:lnTo>
                  <a:lnTo>
                    <a:pt x="74" y="360"/>
                  </a:lnTo>
                  <a:lnTo>
                    <a:pt x="65" y="356"/>
                  </a:lnTo>
                  <a:lnTo>
                    <a:pt x="57" y="350"/>
                  </a:lnTo>
                  <a:lnTo>
                    <a:pt x="49" y="344"/>
                  </a:lnTo>
                  <a:lnTo>
                    <a:pt x="41" y="339"/>
                  </a:lnTo>
                  <a:lnTo>
                    <a:pt x="33" y="334"/>
                  </a:lnTo>
                  <a:lnTo>
                    <a:pt x="25" y="329"/>
                  </a:lnTo>
                  <a:lnTo>
                    <a:pt x="17" y="323"/>
                  </a:lnTo>
                  <a:lnTo>
                    <a:pt x="9" y="318"/>
                  </a:lnTo>
                  <a:lnTo>
                    <a:pt x="0" y="313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Freeform 78"/>
            <p:cNvSpPr>
              <a:spLocks/>
            </p:cNvSpPr>
            <p:nvPr/>
          </p:nvSpPr>
          <p:spPr bwMode="auto">
            <a:xfrm>
              <a:off x="4731" y="1709"/>
              <a:ext cx="792" cy="540"/>
            </a:xfrm>
            <a:custGeom>
              <a:avLst/>
              <a:gdLst>
                <a:gd name="T0" fmla="*/ 0 w 4749"/>
                <a:gd name="T1" fmla="*/ 0 h 3780"/>
                <a:gd name="T2" fmla="*/ 0 w 4749"/>
                <a:gd name="T3" fmla="*/ 0 h 3780"/>
                <a:gd name="T4" fmla="*/ 1 w 4749"/>
                <a:gd name="T5" fmla="*/ 0 h 3780"/>
                <a:gd name="T6" fmla="*/ 1 w 4749"/>
                <a:gd name="T7" fmla="*/ 0 h 3780"/>
                <a:gd name="T8" fmla="*/ 0 w 4749"/>
                <a:gd name="T9" fmla="*/ 0 h 3780"/>
                <a:gd name="T10" fmla="*/ 0 w 4749"/>
                <a:gd name="T11" fmla="*/ 0 h 37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49"/>
                <a:gd name="T19" fmla="*/ 0 h 3780"/>
                <a:gd name="T20" fmla="*/ 4749 w 4749"/>
                <a:gd name="T21" fmla="*/ 3780 h 37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49" h="3780">
                  <a:moveTo>
                    <a:pt x="53" y="3696"/>
                  </a:moveTo>
                  <a:lnTo>
                    <a:pt x="105" y="3780"/>
                  </a:lnTo>
                  <a:lnTo>
                    <a:pt x="4749" y="168"/>
                  </a:lnTo>
                  <a:lnTo>
                    <a:pt x="4645" y="0"/>
                  </a:lnTo>
                  <a:lnTo>
                    <a:pt x="0" y="3612"/>
                  </a:lnTo>
                  <a:lnTo>
                    <a:pt x="53" y="369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1" name="AutoShape 79"/>
          <p:cNvSpPr>
            <a:spLocks noChangeAspect="1" noChangeArrowheads="1" noTextEdit="1"/>
          </p:cNvSpPr>
          <p:nvPr/>
        </p:nvSpPr>
        <p:spPr bwMode="auto">
          <a:xfrm>
            <a:off x="2593975" y="4076700"/>
            <a:ext cx="26257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92" name="Text Box 80"/>
          <p:cNvSpPr txBox="1">
            <a:spLocks noChangeArrowheads="1"/>
          </p:cNvSpPr>
          <p:nvPr/>
        </p:nvSpPr>
        <p:spPr bwMode="auto">
          <a:xfrm>
            <a:off x="6954838" y="1233488"/>
            <a:ext cx="1870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j-lt"/>
              </a:rPr>
              <a:t>[Lowe, SIFT, 1999]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126" grpId="0" animBg="1"/>
      <p:bldP spid="3546127" grpId="0" animBg="1"/>
      <p:bldP spid="3546128" grpId="0" animBg="1"/>
      <p:bldP spid="3546130" grpId="0" build="p"/>
      <p:bldP spid="3546174" grpId="0" animBg="1"/>
      <p:bldP spid="35461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Harris-Laplace </a:t>
            </a:r>
            <a:r>
              <a:rPr lang="en-US" sz="1800" smtClean="0"/>
              <a:t>[Mikolajczyk ‘01]</a:t>
            </a:r>
            <a:endParaRPr lang="de-CH" smtClean="0"/>
          </a:p>
        </p:txBody>
      </p:sp>
      <p:sp>
        <p:nvSpPr>
          <p:cNvPr id="5427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Trebuchet MS" pitchFamily="34" charset="0"/>
              <a:buAutoNum type="arabicPeriod"/>
            </a:pPr>
            <a:r>
              <a:rPr lang="en-US" sz="2800" smtClean="0"/>
              <a:t>Initialization: Multiscale Harris corner detection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8" y="3465513"/>
            <a:ext cx="1584325" cy="1270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2838" y="5283200"/>
            <a:ext cx="1449387" cy="1135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363" y="4132263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363" y="2979738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363" y="1827213"/>
            <a:ext cx="1439862" cy="112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4281" name="Text Box 8"/>
          <p:cNvSpPr txBox="1">
            <a:spLocks noChangeArrowheads="1"/>
          </p:cNvSpPr>
          <p:nvPr/>
        </p:nvSpPr>
        <p:spPr bwMode="auto">
          <a:xfrm>
            <a:off x="4391025" y="5794375"/>
            <a:ext cx="4333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endParaRPr lang="en-US" sz="1600" b="1" i="1">
              <a:latin typeface="Symbol" pitchFamily="18" charset="2"/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391025" y="4786313"/>
            <a:ext cx="4333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2</a:t>
            </a:r>
            <a:endParaRPr lang="en-US" sz="1600" b="1" i="1" baseline="30000">
              <a:latin typeface="Symbol" pitchFamily="18" charset="2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516688" y="5554663"/>
            <a:ext cx="2268537" cy="787400"/>
            <a:chOff x="6516688" y="5554663"/>
            <a:chExt cx="2268537" cy="787400"/>
          </a:xfrm>
        </p:grpSpPr>
        <p:pic>
          <p:nvPicPr>
            <p:cNvPr id="54303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16688" y="5554663"/>
              <a:ext cx="2268537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304" name="Group 34"/>
            <p:cNvGrpSpPr>
              <a:grpSpLocks/>
            </p:cNvGrpSpPr>
            <p:nvPr/>
          </p:nvGrpSpPr>
          <p:grpSpPr bwMode="auto">
            <a:xfrm>
              <a:off x="7602538" y="5949950"/>
              <a:ext cx="180975" cy="88900"/>
              <a:chOff x="7602538" y="5949950"/>
              <a:chExt cx="180975" cy="88900"/>
            </a:xfrm>
          </p:grpSpPr>
          <p:sp>
            <p:nvSpPr>
              <p:cNvPr id="54305" name="Line 11"/>
              <p:cNvSpPr>
                <a:spLocks noChangeShapeType="1"/>
              </p:cNvSpPr>
              <p:nvPr/>
            </p:nvSpPr>
            <p:spPr bwMode="auto">
              <a:xfrm>
                <a:off x="7669213" y="5949950"/>
                <a:ext cx="71437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6" name="Line 12"/>
              <p:cNvSpPr>
                <a:spLocks noChangeShapeType="1"/>
              </p:cNvSpPr>
              <p:nvPr/>
            </p:nvSpPr>
            <p:spPr bwMode="auto">
              <a:xfrm flipV="1">
                <a:off x="7602538" y="596582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588125" y="4370388"/>
            <a:ext cx="2268538" cy="787400"/>
            <a:chOff x="6588125" y="4370388"/>
            <a:chExt cx="2268538" cy="787400"/>
          </a:xfrm>
        </p:grpSpPr>
        <p:pic>
          <p:nvPicPr>
            <p:cNvPr id="54299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4370388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300" name="Group 35"/>
            <p:cNvGrpSpPr>
              <a:grpSpLocks/>
            </p:cNvGrpSpPr>
            <p:nvPr/>
          </p:nvGrpSpPr>
          <p:grpSpPr bwMode="auto">
            <a:xfrm>
              <a:off x="7673975" y="4765675"/>
              <a:ext cx="180975" cy="88900"/>
              <a:chOff x="7673975" y="4765675"/>
              <a:chExt cx="180975" cy="88900"/>
            </a:xfrm>
          </p:grpSpPr>
          <p:sp>
            <p:nvSpPr>
              <p:cNvPr id="54301" name="Line 14"/>
              <p:cNvSpPr>
                <a:spLocks noChangeShapeType="1"/>
              </p:cNvSpPr>
              <p:nvPr/>
            </p:nvSpPr>
            <p:spPr bwMode="auto">
              <a:xfrm>
                <a:off x="7740650" y="4765675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2" name="Line 15"/>
              <p:cNvSpPr>
                <a:spLocks noChangeShapeType="1"/>
              </p:cNvSpPr>
              <p:nvPr/>
            </p:nvSpPr>
            <p:spPr bwMode="auto">
              <a:xfrm flipV="1">
                <a:off x="7673975" y="4781550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6588125" y="3178175"/>
            <a:ext cx="2268538" cy="787400"/>
            <a:chOff x="6588125" y="3178175"/>
            <a:chExt cx="2268538" cy="787400"/>
          </a:xfrm>
        </p:grpSpPr>
        <p:pic>
          <p:nvPicPr>
            <p:cNvPr id="54295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3178175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296" name="Group 36"/>
            <p:cNvGrpSpPr>
              <a:grpSpLocks/>
            </p:cNvGrpSpPr>
            <p:nvPr/>
          </p:nvGrpSpPr>
          <p:grpSpPr bwMode="auto">
            <a:xfrm>
              <a:off x="7673975" y="3573463"/>
              <a:ext cx="180975" cy="88900"/>
              <a:chOff x="7673975" y="3573463"/>
              <a:chExt cx="180975" cy="88900"/>
            </a:xfrm>
          </p:grpSpPr>
          <p:sp>
            <p:nvSpPr>
              <p:cNvPr id="54297" name="Line 17"/>
              <p:cNvSpPr>
                <a:spLocks noChangeShapeType="1"/>
              </p:cNvSpPr>
              <p:nvPr/>
            </p:nvSpPr>
            <p:spPr bwMode="auto">
              <a:xfrm>
                <a:off x="7740650" y="3573463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8" name="Line 18"/>
              <p:cNvSpPr>
                <a:spLocks noChangeShapeType="1"/>
              </p:cNvSpPr>
              <p:nvPr/>
            </p:nvSpPr>
            <p:spPr bwMode="auto">
              <a:xfrm flipV="1">
                <a:off x="7673975" y="3589338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588125" y="2030413"/>
            <a:ext cx="2268538" cy="787400"/>
            <a:chOff x="6588125" y="2030413"/>
            <a:chExt cx="2268538" cy="787400"/>
          </a:xfrm>
        </p:grpSpPr>
        <p:pic>
          <p:nvPicPr>
            <p:cNvPr id="54291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8125" y="2030413"/>
              <a:ext cx="2268538" cy="7874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4292" name="Group 37"/>
            <p:cNvGrpSpPr>
              <a:grpSpLocks/>
            </p:cNvGrpSpPr>
            <p:nvPr/>
          </p:nvGrpSpPr>
          <p:grpSpPr bwMode="auto">
            <a:xfrm>
              <a:off x="7673975" y="2425700"/>
              <a:ext cx="180975" cy="88900"/>
              <a:chOff x="7673975" y="2425700"/>
              <a:chExt cx="180975" cy="88900"/>
            </a:xfrm>
          </p:grpSpPr>
          <p:sp>
            <p:nvSpPr>
              <p:cNvPr id="54293" name="Line 20"/>
              <p:cNvSpPr>
                <a:spLocks noChangeShapeType="1"/>
              </p:cNvSpPr>
              <p:nvPr/>
            </p:nvSpPr>
            <p:spPr bwMode="auto">
              <a:xfrm>
                <a:off x="7740650" y="2425700"/>
                <a:ext cx="71438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4" name="Line 21"/>
              <p:cNvSpPr>
                <a:spLocks noChangeShapeType="1"/>
              </p:cNvSpPr>
              <p:nvPr/>
            </p:nvSpPr>
            <p:spPr bwMode="auto">
              <a:xfrm flipV="1">
                <a:off x="7673975" y="2441575"/>
                <a:ext cx="180975" cy="73025"/>
              </a:xfrm>
              <a:prstGeom prst="line">
                <a:avLst/>
              </a:prstGeom>
              <a:noFill/>
              <a:ln w="254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4427538" y="3573463"/>
            <a:ext cx="4333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3</a:t>
            </a:r>
            <a:endParaRPr lang="en-US" sz="1600" b="1" i="1" baseline="30000">
              <a:latin typeface="Symbol" pitchFamily="18" charset="2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4462463" y="2565400"/>
            <a:ext cx="4333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 i="1">
                <a:latin typeface="Symbol" pitchFamily="18" charset="2"/>
              </a:rPr>
              <a:t>s</a:t>
            </a:r>
            <a:r>
              <a:rPr lang="pl-PL" sz="1600" b="1" i="1" baseline="30000">
                <a:latin typeface="Symbol" pitchFamily="18" charset="2"/>
              </a:rPr>
              <a:t>4</a:t>
            </a:r>
            <a:endParaRPr lang="en-US" sz="1600" b="1" i="1" baseline="30000">
              <a:latin typeface="Symbol" pitchFamily="18" charset="2"/>
            </a:endParaRPr>
          </a:p>
        </p:txBody>
      </p:sp>
      <p:sp>
        <p:nvSpPr>
          <p:cNvPr id="54289" name="Text Box 24"/>
          <p:cNvSpPr txBox="1">
            <a:spLocks noChangeArrowheads="1"/>
          </p:cNvSpPr>
          <p:nvPr/>
        </p:nvSpPr>
        <p:spPr bwMode="auto">
          <a:xfrm>
            <a:off x="3768725" y="6450013"/>
            <a:ext cx="309562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/>
              <a:t>Computing Harris function</a:t>
            </a:r>
            <a:endParaRPr lang="en-US" sz="1600" b="1"/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6470650" y="6450013"/>
            <a:ext cx="2447925" cy="338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b="1"/>
              <a:t>Detecting local maxima</a:t>
            </a:r>
            <a:endParaRPr lang="en-US" sz="1600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2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формление по умолчанию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CC99"/>
      </a:accent1>
      <a:accent2>
        <a:srgbClr val="333399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Times New Roman"/>
        <a:ea typeface="ヒラギノ明朝 ProN W3"/>
        <a:cs typeface="ヒラギノ明朝 ProN W3"/>
      </a:majorFont>
      <a:minorFont>
        <a:latin typeface="Times New Roman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ヒラギノ明朝 ProN W3" charset="0"/>
            <a:cs typeface="ヒラギノ明朝 ProN W3" charset="0"/>
            <a:sym typeface="Times New Roman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36509</TotalTime>
  <Words>1037</Words>
  <Application>Microsoft Office PowerPoint</Application>
  <PresentationFormat>全屏显示(4:3)</PresentationFormat>
  <Paragraphs>260</Paragraphs>
  <Slides>39</Slides>
  <Notes>11</Notes>
  <HiddenSlides>7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Office Theme</vt:lpstr>
      <vt:lpstr>1_Office Theme</vt:lpstr>
      <vt:lpstr>Оформление по умолчанию</vt:lpstr>
      <vt:lpstr>Equation</vt:lpstr>
      <vt:lpstr>Microsoft Equation 3.0</vt:lpstr>
      <vt:lpstr>Local Image Features</vt:lpstr>
      <vt:lpstr>PowerPoint 演示文稿</vt:lpstr>
      <vt:lpstr>Overview of Keypoint Matching</vt:lpstr>
      <vt:lpstr>Difference-of-Gaussian (DoG)</vt:lpstr>
      <vt:lpstr>DoG – Efficient Computation</vt:lpstr>
      <vt:lpstr>Find local maxima in position-scale space of Difference-of-Gaussian</vt:lpstr>
      <vt:lpstr>Results: Difference-of-Gaussian</vt:lpstr>
      <vt:lpstr>Orientation Normalization</vt:lpstr>
      <vt:lpstr>Harris-Laplace [Mikolajczyk ‘01]</vt:lpstr>
      <vt:lpstr>Harris-Laplace [Mikolajczyk ‘01]</vt:lpstr>
      <vt:lpstr>Maximally Stable Extremal Regions [Matas ‘02]</vt:lpstr>
      <vt:lpstr>Example Results: MSER</vt:lpstr>
      <vt:lpstr>Comparison</vt:lpstr>
      <vt:lpstr>Available at a web site near you…</vt:lpstr>
      <vt:lpstr>Image representations</vt:lpstr>
      <vt:lpstr>Image Representations: Histograms</vt:lpstr>
      <vt:lpstr>Image Representations: Histograms</vt:lpstr>
      <vt:lpstr>Image Representations: Histograms</vt:lpstr>
      <vt:lpstr>Computing histogram distance</vt:lpstr>
      <vt:lpstr>Histograms: Implementation issues</vt:lpstr>
      <vt:lpstr>What kind of things do we compute histograms of?</vt:lpstr>
      <vt:lpstr>What kind of things do we compute histograms of?</vt:lpstr>
      <vt:lpstr>SIFT vector formation</vt:lpstr>
      <vt:lpstr>SIFT vector formation</vt:lpstr>
      <vt:lpstr>Reduce effect of illumination</vt:lpstr>
      <vt:lpstr>PowerPoint 演示文稿</vt:lpstr>
      <vt:lpstr>Shape Context Descriptor</vt:lpstr>
      <vt:lpstr>Self-similarity Descriptor</vt:lpstr>
      <vt:lpstr>Self-similarity Descriptor</vt:lpstr>
      <vt:lpstr>Self-similarity Descriptor</vt:lpstr>
      <vt:lpstr>Local Descriptors: SURF</vt:lpstr>
      <vt:lpstr>Lowe’s SIFT Matching Demo</vt:lpstr>
      <vt:lpstr>Multi-view matching</vt:lpstr>
      <vt:lpstr>Local Descriptors</vt:lpstr>
      <vt:lpstr>Choosing a detector</vt:lpstr>
      <vt:lpstr>Comparison of Keypoint Detectors</vt:lpstr>
      <vt:lpstr>Choosing a descriptor</vt:lpstr>
      <vt:lpstr>Things to remember</vt:lpstr>
      <vt:lpstr>Next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xwang</cp:lastModifiedBy>
  <cp:revision>138</cp:revision>
  <dcterms:created xsi:type="dcterms:W3CDTF">2009-12-16T02:55:56Z</dcterms:created>
  <dcterms:modified xsi:type="dcterms:W3CDTF">2014-10-25T16:28:36Z</dcterms:modified>
</cp:coreProperties>
</file>